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64" r:id="rId3"/>
    <p:sldId id="304" r:id="rId4"/>
    <p:sldId id="305" r:id="rId5"/>
    <p:sldId id="265" r:id="rId6"/>
    <p:sldId id="306" r:id="rId7"/>
    <p:sldId id="282" r:id="rId8"/>
    <p:sldId id="284" r:id="rId9"/>
    <p:sldId id="308" r:id="rId10"/>
    <p:sldId id="281" r:id="rId11"/>
    <p:sldId id="283" r:id="rId12"/>
    <p:sldId id="309" r:id="rId13"/>
    <p:sldId id="311" r:id="rId14"/>
    <p:sldId id="318" r:id="rId15"/>
    <p:sldId id="319" r:id="rId16"/>
    <p:sldId id="320" r:id="rId17"/>
    <p:sldId id="322" r:id="rId18"/>
    <p:sldId id="321" r:id="rId19"/>
    <p:sldId id="323" r:id="rId20"/>
    <p:sldId id="285" r:id="rId21"/>
    <p:sldId id="286" r:id="rId22"/>
    <p:sldId id="295" r:id="rId23"/>
    <p:sldId id="289" r:id="rId24"/>
    <p:sldId id="312" r:id="rId25"/>
    <p:sldId id="292" r:id="rId26"/>
    <p:sldId id="314" r:id="rId27"/>
    <p:sldId id="290" r:id="rId28"/>
    <p:sldId id="291" r:id="rId29"/>
    <p:sldId id="315" r:id="rId30"/>
    <p:sldId id="296" r:id="rId31"/>
    <p:sldId id="316" r:id="rId32"/>
    <p:sldId id="297" r:id="rId33"/>
    <p:sldId id="299" r:id="rId34"/>
    <p:sldId id="298" r:id="rId35"/>
    <p:sldId id="293" r:id="rId36"/>
    <p:sldId id="317" r:id="rId37"/>
    <p:sldId id="301" r:id="rId38"/>
    <p:sldId id="303" r:id="rId39"/>
  </p:sldIdLst>
  <p:sldSz cx="9144000" cy="6858000" type="screen4x3"/>
  <p:notesSz cx="6858000" cy="9144000"/>
  <p:embeddedFontLst>
    <p:embeddedFont>
      <p:font typeface="Economica" panose="02000506040000020004"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6CF67-BA71-C34A-A668-EF5EF212B215}" v="3" dt="2023-02-27T06:44:36.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64"/>
    <p:restoredTop sz="91948"/>
  </p:normalViewPr>
  <p:slideViewPr>
    <p:cSldViewPr snapToGrid="0" snapToObjects="1">
      <p:cViewPr varScale="1">
        <p:scale>
          <a:sx n="126" d="100"/>
          <a:sy n="126" d="100"/>
        </p:scale>
        <p:origin x="208" y="1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11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273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46B4461D-C28D-866D-CB86-C67AB7736EC5}"/>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C7AC0EEB-5162-AAC3-1323-CADB9DD33CE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6B1889D-9903-0456-EAA9-1D7986158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34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B7A813EF-EA12-B800-2A2B-A106EC3518F2}"/>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552D2409-BE81-055C-5852-619E567D74C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0CDC63A-5F51-B3D0-EF8B-2E916C6C67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65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EE68DF2F-942B-14D6-01A0-2874077AFAB1}"/>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E35A8C61-747F-C737-B6F2-9ED65233679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7BEB9041-2CCF-F691-EA5C-222CEAB52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0976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8FB4A424-66BD-C8A7-0012-12C2B8BA759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1BB2540-8FFA-A2BC-BE11-61AF88F16BF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7AA2C805-341B-0202-E890-AEE36108A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99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7D88BAF-F670-A931-AA09-251566D93470}"/>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7FF0835-883B-B259-7D09-AEC0BBFD751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3DCC3543-742E-669E-B882-1314675A9E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51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92748186-2FCB-3C62-29C2-ACF1099E4F73}"/>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3B0E23ED-75E0-584D-B445-31B686CE721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32E1590-581F-A961-E095-856C030FBC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990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636E43E2-3A3F-9602-C44F-D78063694ADF}"/>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55F39673-655B-DD9A-C1F9-596AB2979B9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76554F3-8346-733B-BF68-A1009BEDA2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510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1A817D2D-C697-990B-8839-80591E744CB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787A03A-EBBB-FF1B-5A87-37D7D036FA0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4DB4D29-F9EE-FA2B-09C5-8E2B08A174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02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579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820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08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378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EF4FA4DD-4C85-E021-0486-1EBFD61A5B9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7827529-731A-8FE2-DA68-471A69AE1E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E656BF2-206C-D923-C307-54B49B771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5051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12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216F985-EB63-A340-00A1-DBF658FA5FE7}"/>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FA8EF983-1275-A285-78FE-198D85FCA07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BF5EF2C-CE91-49B8-7374-3830391E8B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549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023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45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52A8897-1544-869B-6224-AE333FE096E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EC8875A4-A7B4-D0A8-E2F0-75729F4707E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3A6597A-C55D-69FB-70BA-1AF016172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910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851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7343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ED8E2D8-E9E7-A7BC-C5DB-A06F0880D83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0923D738-3C36-BA93-9862-B89DDEDE1A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F84AA700-3C80-970E-6C3B-89E356BFC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933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1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09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421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4502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33E72BAD-B6B6-1978-9325-7ED3E7BE3D6B}"/>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47CC268-06D2-B694-D303-D47FEB89200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400AEAE-0B1D-47B5-76E7-F49C58E6D6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4211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051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2098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6725C345-6EE3-762A-C90E-5C7DA1F6C42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B414AEF-06A8-B3F3-D97E-E117BE83590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1B191F1-B578-B62B-BA2E-A27DF5566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62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386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2290A9C3-A24B-3750-1744-EF76AC0688F8}"/>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83EE783-1A1A-F110-1545-7DF5D3CEAE9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530E6AC-AD41-57EA-5C9E-AFBF85E1AA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570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39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316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8E72DEAD-AABC-3A24-F9E4-EC5B72E8BBB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BF7FBB3-B314-CF84-5B0F-2C67746E164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37A7A143-3166-043A-7E16-EBD1D3540D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27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cTheme" userDrawn="1">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202700" y="1104350"/>
            <a:ext cx="8818500" cy="51132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23850">
              <a:lnSpc>
                <a:spcPct val="100000"/>
              </a:lnSpc>
              <a:spcBef>
                <a:spcPts val="600"/>
              </a:spcBef>
              <a:spcAft>
                <a:spcPts val="600"/>
              </a:spcAft>
              <a:buSzPts val="1500"/>
              <a:buChar char="○"/>
              <a:defRPr sz="1500"/>
            </a:lvl2pPr>
            <a:lvl3pPr marL="1371600" lvl="2" indent="-317500">
              <a:lnSpc>
                <a:spcPct val="100000"/>
              </a:lnSpc>
              <a:spcBef>
                <a:spcPts val="600"/>
              </a:spcBef>
              <a:spcAft>
                <a:spcPts val="600"/>
              </a:spcAft>
              <a:buSzPts val="1400"/>
              <a:buChar char="■"/>
              <a:defRPr/>
            </a:lvl3pPr>
            <a:lvl4pPr marL="1828800" lvl="3" indent="-304800">
              <a:spcBef>
                <a:spcPts val="1600"/>
              </a:spcBef>
              <a:spcAft>
                <a:spcPts val="0"/>
              </a:spcAft>
              <a:buSzPts val="1200"/>
              <a:buChar char="●"/>
              <a:defRPr sz="1200"/>
            </a:lvl4pPr>
            <a:lvl5pPr marL="2286000" lvl="4" indent="-292100">
              <a:spcBef>
                <a:spcPts val="1600"/>
              </a:spcBef>
              <a:spcAft>
                <a:spcPts val="0"/>
              </a:spcAft>
              <a:buSzPts val="1000"/>
              <a:buChar char="○"/>
              <a:defRPr sz="1000"/>
            </a:lvl5pPr>
            <a:lvl6pPr marL="2743200" lvl="5" indent="-292100">
              <a:spcBef>
                <a:spcPts val="1600"/>
              </a:spcBef>
              <a:spcAft>
                <a:spcPts val="0"/>
              </a:spcAft>
              <a:buSzPts val="1000"/>
              <a:buChar char="■"/>
              <a:defRPr sz="1000"/>
            </a:lvl6pPr>
            <a:lvl7pPr marL="3200400" lvl="6" indent="-292100">
              <a:spcBef>
                <a:spcPts val="1600"/>
              </a:spcBef>
              <a:spcAft>
                <a:spcPts val="0"/>
              </a:spcAft>
              <a:buSzPts val="1000"/>
              <a:buChar char="●"/>
              <a:defRPr sz="1000"/>
            </a:lvl7pPr>
            <a:lvl8pPr marL="3657600" lvl="7" indent="-292100">
              <a:spcBef>
                <a:spcPts val="1600"/>
              </a:spcBef>
              <a:spcAft>
                <a:spcPts val="0"/>
              </a:spcAft>
              <a:buSzPts val="1000"/>
              <a:buChar char="○"/>
              <a:defRPr sz="1000"/>
            </a:lvl8pPr>
            <a:lvl9pPr marL="4114800" lvl="8" indent="-292100">
              <a:spcBef>
                <a:spcPts val="1600"/>
              </a:spcBef>
              <a:spcAft>
                <a:spcPts val="1600"/>
              </a:spcAft>
              <a:buSzPts val="1000"/>
              <a:buChar char="■"/>
              <a:defRPr sz="1000"/>
            </a:lvl9pPr>
          </a:lstStyle>
          <a:p>
            <a:endParaRPr lang="it-IT" dirty="0"/>
          </a:p>
          <a:p>
            <a:pPr lvl="2"/>
            <a:endParaRPr dirty="0"/>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60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88012" y="1937550"/>
            <a:ext cx="3367975" cy="2049600"/>
          </a:xfrm>
          <a:prstGeom prst="rect">
            <a:avLst/>
          </a:prstGeom>
        </p:spPr>
        <p:txBody>
          <a:bodyPr spcFirstLastPara="1" wrap="square" lIns="91425" tIns="91425" rIns="91425" bIns="91425" anchor="b" anchorCtr="0">
            <a:noAutofit/>
          </a:bodyPr>
          <a:lstStyle/>
          <a:p>
            <a:pPr lvl="0"/>
            <a:r>
              <a:rPr lang="en-GB" dirty="0"/>
              <a:t>Overview</a:t>
            </a:r>
          </a:p>
        </p:txBody>
      </p:sp>
      <p:sp>
        <p:nvSpPr>
          <p:cNvPr id="2" name="CasellaDiTesto 1">
            <a:extLst>
              <a:ext uri="{FF2B5EF4-FFF2-40B4-BE49-F238E27FC236}">
                <a16:creationId xmlns:a16="http://schemas.microsoft.com/office/drawing/2014/main" id="{15B4D833-F59D-26E4-3DCB-AF8E72E5F3AE}"/>
              </a:ext>
            </a:extLst>
          </p:cNvPr>
          <p:cNvSpPr txBox="1"/>
          <p:nvPr/>
        </p:nvSpPr>
        <p:spPr>
          <a:xfrm>
            <a:off x="10456606" y="8377084"/>
            <a:ext cx="184731" cy="307777"/>
          </a:xfrm>
          <a:prstGeom prst="rect">
            <a:avLst/>
          </a:prstGeom>
          <a:noFill/>
        </p:spPr>
        <p:txBody>
          <a:bodyPr wrap="none" rtlCol="0">
            <a:spAutoFit/>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A brief History of Neural Networks</a:t>
            </a:r>
            <a:endParaRPr sz="4000" dirty="0"/>
          </a:p>
        </p:txBody>
      </p:sp>
      <p:pic>
        <p:nvPicPr>
          <p:cNvPr id="3" name="Immagine 2">
            <a:extLst>
              <a:ext uri="{FF2B5EF4-FFF2-40B4-BE49-F238E27FC236}">
                <a16:creationId xmlns:a16="http://schemas.microsoft.com/office/drawing/2014/main" id="{D3926560-EFD0-8F98-8794-8482B835DB95}"/>
              </a:ext>
            </a:extLst>
          </p:cNvPr>
          <p:cNvPicPr>
            <a:picLocks noChangeAspect="1"/>
          </p:cNvPicPr>
          <p:nvPr/>
        </p:nvPicPr>
        <p:blipFill rotWithShape="1">
          <a:blip r:embed="rId3"/>
          <a:srcRect r="85438"/>
          <a:stretch/>
        </p:blipFill>
        <p:spPr>
          <a:xfrm>
            <a:off x="61798" y="1595505"/>
            <a:ext cx="1287318" cy="3391785"/>
          </a:xfrm>
          <a:prstGeom prst="rect">
            <a:avLst/>
          </a:prstGeom>
        </p:spPr>
      </p:pic>
      <p:pic>
        <p:nvPicPr>
          <p:cNvPr id="5" name="Immagine 4">
            <a:extLst>
              <a:ext uri="{FF2B5EF4-FFF2-40B4-BE49-F238E27FC236}">
                <a16:creationId xmlns:a16="http://schemas.microsoft.com/office/drawing/2014/main" id="{B0D9003E-F42D-F28F-0CA3-95B398EBF88B}"/>
              </a:ext>
            </a:extLst>
          </p:cNvPr>
          <p:cNvPicPr>
            <a:picLocks noChangeAspect="1"/>
          </p:cNvPicPr>
          <p:nvPr/>
        </p:nvPicPr>
        <p:blipFill rotWithShape="1">
          <a:blip r:embed="rId3"/>
          <a:srcRect l="14562" r="65430"/>
          <a:stretch/>
        </p:blipFill>
        <p:spPr>
          <a:xfrm>
            <a:off x="1349116" y="1595505"/>
            <a:ext cx="1768839" cy="3391785"/>
          </a:xfrm>
          <a:prstGeom prst="rect">
            <a:avLst/>
          </a:prstGeom>
        </p:spPr>
      </p:pic>
      <p:pic>
        <p:nvPicPr>
          <p:cNvPr id="6" name="Immagine 5">
            <a:extLst>
              <a:ext uri="{FF2B5EF4-FFF2-40B4-BE49-F238E27FC236}">
                <a16:creationId xmlns:a16="http://schemas.microsoft.com/office/drawing/2014/main" id="{243005AC-CBB1-80CA-7286-92457AF49BF3}"/>
              </a:ext>
            </a:extLst>
          </p:cNvPr>
          <p:cNvPicPr>
            <a:picLocks noChangeAspect="1"/>
          </p:cNvPicPr>
          <p:nvPr/>
        </p:nvPicPr>
        <p:blipFill rotWithShape="1">
          <a:blip r:embed="rId3"/>
          <a:srcRect l="72721"/>
          <a:stretch/>
        </p:blipFill>
        <p:spPr>
          <a:xfrm>
            <a:off x="6490742" y="1596453"/>
            <a:ext cx="2411580" cy="3391785"/>
          </a:xfrm>
          <a:prstGeom prst="rect">
            <a:avLst/>
          </a:prstGeom>
        </p:spPr>
      </p:pic>
      <p:pic>
        <p:nvPicPr>
          <p:cNvPr id="9" name="Immagine 8">
            <a:extLst>
              <a:ext uri="{FF2B5EF4-FFF2-40B4-BE49-F238E27FC236}">
                <a16:creationId xmlns:a16="http://schemas.microsoft.com/office/drawing/2014/main" id="{1318131D-0C04-9961-F03C-0327DD43EF45}"/>
              </a:ext>
            </a:extLst>
          </p:cNvPr>
          <p:cNvPicPr>
            <a:picLocks noChangeAspect="1"/>
          </p:cNvPicPr>
          <p:nvPr/>
        </p:nvPicPr>
        <p:blipFill rotWithShape="1">
          <a:blip r:embed="rId3"/>
          <a:srcRect l="32197" r="55425"/>
          <a:stretch/>
        </p:blipFill>
        <p:spPr>
          <a:xfrm>
            <a:off x="2908094" y="1596956"/>
            <a:ext cx="1094282" cy="3391785"/>
          </a:xfrm>
          <a:prstGeom prst="rect">
            <a:avLst/>
          </a:prstGeom>
        </p:spPr>
      </p:pic>
      <p:pic>
        <p:nvPicPr>
          <p:cNvPr id="11" name="Immagine 10">
            <a:extLst>
              <a:ext uri="{FF2B5EF4-FFF2-40B4-BE49-F238E27FC236}">
                <a16:creationId xmlns:a16="http://schemas.microsoft.com/office/drawing/2014/main" id="{4B48C7CA-36AE-1F22-673A-46AEBCACB08C}"/>
              </a:ext>
            </a:extLst>
          </p:cNvPr>
          <p:cNvPicPr>
            <a:picLocks noChangeAspect="1"/>
          </p:cNvPicPr>
          <p:nvPr/>
        </p:nvPicPr>
        <p:blipFill rotWithShape="1">
          <a:blip r:embed="rId3"/>
          <a:srcRect l="44836" t="-3388" r="39395" b="3388"/>
          <a:stretch/>
        </p:blipFill>
        <p:spPr>
          <a:xfrm>
            <a:off x="4002375" y="1482731"/>
            <a:ext cx="1394085" cy="3391785"/>
          </a:xfrm>
          <a:prstGeom prst="rect">
            <a:avLst/>
          </a:prstGeom>
        </p:spPr>
      </p:pic>
      <p:pic>
        <p:nvPicPr>
          <p:cNvPr id="14" name="Immagine 13">
            <a:extLst>
              <a:ext uri="{FF2B5EF4-FFF2-40B4-BE49-F238E27FC236}">
                <a16:creationId xmlns:a16="http://schemas.microsoft.com/office/drawing/2014/main" id="{45F84CFB-0246-516E-2E66-0FD86CED99B4}"/>
              </a:ext>
            </a:extLst>
          </p:cNvPr>
          <p:cNvPicPr>
            <a:picLocks noChangeAspect="1"/>
          </p:cNvPicPr>
          <p:nvPr/>
        </p:nvPicPr>
        <p:blipFill rotWithShape="1">
          <a:blip r:embed="rId3"/>
          <a:srcRect l="60343" r="27279"/>
          <a:stretch/>
        </p:blipFill>
        <p:spPr>
          <a:xfrm>
            <a:off x="5396460" y="1597655"/>
            <a:ext cx="1094282" cy="3391785"/>
          </a:xfrm>
          <a:prstGeom prst="rect">
            <a:avLst/>
          </a:prstGeom>
        </p:spPr>
      </p:pic>
      <p:sp>
        <p:nvSpPr>
          <p:cNvPr id="19" name="Google Shape;84;p14">
            <a:extLst>
              <a:ext uri="{FF2B5EF4-FFF2-40B4-BE49-F238E27FC236}">
                <a16:creationId xmlns:a16="http://schemas.microsoft.com/office/drawing/2014/main" id="{CF1C2188-A43A-540D-C219-DBBD504B356F}"/>
              </a:ext>
            </a:extLst>
          </p:cNvPr>
          <p:cNvSpPr txBox="1">
            <a:spLocks noGrp="1"/>
          </p:cNvSpPr>
          <p:nvPr>
            <p:ph type="body" idx="1"/>
          </p:nvPr>
        </p:nvSpPr>
        <p:spPr>
          <a:xfrm>
            <a:off x="162750" y="5260345"/>
            <a:ext cx="8818500" cy="908128"/>
          </a:xfrm>
          <a:prstGeom prst="rect">
            <a:avLst/>
          </a:prstGeom>
        </p:spPr>
        <p:txBody>
          <a:bodyPr spcFirstLastPara="1" wrap="square" lIns="91425" tIns="91425" rIns="91425" bIns="91425" anchor="t" anchorCtr="0">
            <a:noAutofit/>
          </a:bodyPr>
          <a:lstStyle/>
          <a:p>
            <a:pPr lvl="0"/>
            <a:r>
              <a:rPr lang="en-GB" dirty="0"/>
              <a:t>Core concepts were in place by the 80s</a:t>
            </a:r>
          </a:p>
          <a:p>
            <a:pPr lvl="0"/>
            <a:r>
              <a:rPr lang="en-GB" dirty="0"/>
              <a:t>What happened from 2010 that changed things? </a:t>
            </a:r>
          </a:p>
        </p:txBody>
      </p:sp>
    </p:spTree>
    <p:extLst>
      <p:ext uri="{BB962C8B-B14F-4D97-AF65-F5344CB8AC3E}">
        <p14:creationId xmlns:p14="http://schemas.microsoft.com/office/powerpoint/2010/main" val="293927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dissolve">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xEl>
                                              <p:pRg st="1" end="1"/>
                                            </p:txEl>
                                          </p:spTgt>
                                        </p:tgtEl>
                                        <p:attrNameLst>
                                          <p:attrName>style.visibility</p:attrName>
                                        </p:attrNameLst>
                                      </p:cBhvr>
                                      <p:to>
                                        <p:strVal val="visible"/>
                                      </p:to>
                                    </p:set>
                                    <p:animEffect transition="in" filter="dissolve">
                                      <p:cBhvr>
                                        <p:cTn id="4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br>
              <a:rPr lang="en-GB" sz="4000" dirty="0"/>
            </a:br>
            <a:r>
              <a:rPr lang="en-GB" sz="4000" dirty="0"/>
              <a:t>Large, high-quality labelled datasets</a:t>
            </a:r>
          </a:p>
        </p:txBody>
      </p:sp>
      <p:pic>
        <p:nvPicPr>
          <p:cNvPr id="3" name="Immagine 2" descr="Immagine che contiene linea, Diagramma, diagramma, schermata&#10;&#10;Descrizione generata automaticamente">
            <a:extLst>
              <a:ext uri="{FF2B5EF4-FFF2-40B4-BE49-F238E27FC236}">
                <a16:creationId xmlns:a16="http://schemas.microsoft.com/office/drawing/2014/main" id="{EF89CB72-4075-651A-C5F8-272634AEE187}"/>
              </a:ext>
            </a:extLst>
          </p:cNvPr>
          <p:cNvPicPr>
            <a:picLocks noChangeAspect="1"/>
          </p:cNvPicPr>
          <p:nvPr/>
        </p:nvPicPr>
        <p:blipFill>
          <a:blip r:embed="rId3"/>
          <a:stretch>
            <a:fillRect/>
          </a:stretch>
        </p:blipFill>
        <p:spPr>
          <a:xfrm>
            <a:off x="53008" y="1255767"/>
            <a:ext cx="8861940" cy="4747467"/>
          </a:xfrm>
          <a:prstGeom prst="rect">
            <a:avLst/>
          </a:prstGeom>
        </p:spPr>
      </p:pic>
    </p:spTree>
    <p:extLst>
      <p:ext uri="{BB962C8B-B14F-4D97-AF65-F5344CB8AC3E}">
        <p14:creationId xmlns:p14="http://schemas.microsoft.com/office/powerpoint/2010/main" val="166702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C7AB490D-E441-A66F-05EB-9EF98A02468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F1751A8-09B6-58A6-60EB-3154BCB9D401}"/>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br>
              <a:rPr lang="en-GB" sz="4000" dirty="0"/>
            </a:br>
            <a:r>
              <a:rPr lang="en-GB" sz="4000" dirty="0"/>
              <a:t>Models are getting bigger and bigger</a:t>
            </a:r>
          </a:p>
        </p:txBody>
      </p:sp>
      <p:pic>
        <p:nvPicPr>
          <p:cNvPr id="3" name="Immagine 2" descr="Immagine che contiene linea, diagramma, Diagramma, testo&#10;&#10;Descrizione generata automaticamente">
            <a:extLst>
              <a:ext uri="{FF2B5EF4-FFF2-40B4-BE49-F238E27FC236}">
                <a16:creationId xmlns:a16="http://schemas.microsoft.com/office/drawing/2014/main" id="{DD56594D-F691-C5B7-9336-DE27995DB28B}"/>
              </a:ext>
            </a:extLst>
          </p:cNvPr>
          <p:cNvPicPr>
            <a:picLocks noChangeAspect="1"/>
          </p:cNvPicPr>
          <p:nvPr/>
        </p:nvPicPr>
        <p:blipFill>
          <a:blip r:embed="rId3"/>
          <a:stretch>
            <a:fillRect/>
          </a:stretch>
        </p:blipFill>
        <p:spPr>
          <a:xfrm>
            <a:off x="0" y="1282271"/>
            <a:ext cx="9147596" cy="4840232"/>
          </a:xfrm>
          <a:prstGeom prst="rect">
            <a:avLst/>
          </a:prstGeom>
        </p:spPr>
      </p:pic>
    </p:spTree>
    <p:extLst>
      <p:ext uri="{BB962C8B-B14F-4D97-AF65-F5344CB8AC3E}">
        <p14:creationId xmlns:p14="http://schemas.microsoft.com/office/powerpoint/2010/main" val="328557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478B7C2-E82F-7B59-7BED-A6B2E325B53C}"/>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A866917-CAB0-2411-9D68-5B0BE408A44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Computing requirements are growing</a:t>
            </a:r>
          </a:p>
        </p:txBody>
      </p:sp>
      <p:pic>
        <p:nvPicPr>
          <p:cNvPr id="4" name="Immagine 3" descr="Immagine che contiene linea, Diagramma, diagramma, schermata&#10;&#10;Descrizione generata automaticamente">
            <a:extLst>
              <a:ext uri="{FF2B5EF4-FFF2-40B4-BE49-F238E27FC236}">
                <a16:creationId xmlns:a16="http://schemas.microsoft.com/office/drawing/2014/main" id="{EB7E3D43-D8E4-D8A4-3656-6C1E629FBDD7}"/>
              </a:ext>
            </a:extLst>
          </p:cNvPr>
          <p:cNvPicPr>
            <a:picLocks noChangeAspect="1"/>
          </p:cNvPicPr>
          <p:nvPr/>
        </p:nvPicPr>
        <p:blipFill>
          <a:blip r:embed="rId3"/>
          <a:stretch>
            <a:fillRect/>
          </a:stretch>
        </p:blipFill>
        <p:spPr>
          <a:xfrm>
            <a:off x="121093" y="1444762"/>
            <a:ext cx="9022907" cy="4783759"/>
          </a:xfrm>
          <a:prstGeom prst="rect">
            <a:avLst/>
          </a:prstGeom>
        </p:spPr>
      </p:pic>
    </p:spTree>
    <p:extLst>
      <p:ext uri="{BB962C8B-B14F-4D97-AF65-F5344CB8AC3E}">
        <p14:creationId xmlns:p14="http://schemas.microsoft.com/office/powerpoint/2010/main" val="71302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98FE2F01-E328-0076-A3F6-DF9597D3CAD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A7231C7-B447-46BA-35FA-46BD96699D4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Parallelism help us!</a:t>
            </a:r>
          </a:p>
        </p:txBody>
      </p:sp>
      <p:pic>
        <p:nvPicPr>
          <p:cNvPr id="3" name="Immagine 2" descr="Immagine che contiene schermata, testo, Diagramma, linea&#10;&#10;Descrizione generata automaticamente">
            <a:extLst>
              <a:ext uri="{FF2B5EF4-FFF2-40B4-BE49-F238E27FC236}">
                <a16:creationId xmlns:a16="http://schemas.microsoft.com/office/drawing/2014/main" id="{784A3BA1-B011-8A28-D493-D167AE4EFBEA}"/>
              </a:ext>
            </a:extLst>
          </p:cNvPr>
          <p:cNvPicPr>
            <a:picLocks noChangeAspect="1"/>
          </p:cNvPicPr>
          <p:nvPr/>
        </p:nvPicPr>
        <p:blipFill>
          <a:blip r:embed="rId3"/>
          <a:stretch>
            <a:fillRect/>
          </a:stretch>
        </p:blipFill>
        <p:spPr>
          <a:xfrm>
            <a:off x="908165" y="1146714"/>
            <a:ext cx="7327669" cy="5387992"/>
          </a:xfrm>
          <a:prstGeom prst="rect">
            <a:avLst/>
          </a:prstGeom>
        </p:spPr>
      </p:pic>
    </p:spTree>
    <p:extLst>
      <p:ext uri="{BB962C8B-B14F-4D97-AF65-F5344CB8AC3E}">
        <p14:creationId xmlns:p14="http://schemas.microsoft.com/office/powerpoint/2010/main" val="44269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5E0D34E0-B09A-52B1-0EAD-D42FF129D46B}"/>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5EEFBE3-1277-49E7-F738-4A9F593E555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However, costs are out of control</a:t>
            </a:r>
          </a:p>
        </p:txBody>
      </p:sp>
      <p:pic>
        <p:nvPicPr>
          <p:cNvPr id="3" name="Immagine 2" descr="Immagine che contiene linea, diagramma, Diagramma, schermata&#10;&#10;Descrizione generata automaticamente">
            <a:extLst>
              <a:ext uri="{FF2B5EF4-FFF2-40B4-BE49-F238E27FC236}">
                <a16:creationId xmlns:a16="http://schemas.microsoft.com/office/drawing/2014/main" id="{74EE52DB-CEFC-091E-41AD-D1F40911C2BE}"/>
              </a:ext>
            </a:extLst>
          </p:cNvPr>
          <p:cNvPicPr>
            <a:picLocks noChangeAspect="1"/>
          </p:cNvPicPr>
          <p:nvPr/>
        </p:nvPicPr>
        <p:blipFill>
          <a:blip r:embed="rId3"/>
          <a:stretch>
            <a:fillRect/>
          </a:stretch>
        </p:blipFill>
        <p:spPr>
          <a:xfrm>
            <a:off x="0" y="1351048"/>
            <a:ext cx="9011991" cy="4733867"/>
          </a:xfrm>
          <a:prstGeom prst="rect">
            <a:avLst/>
          </a:prstGeom>
        </p:spPr>
      </p:pic>
    </p:spTree>
    <p:extLst>
      <p:ext uri="{BB962C8B-B14F-4D97-AF65-F5344CB8AC3E}">
        <p14:creationId xmlns:p14="http://schemas.microsoft.com/office/powerpoint/2010/main" val="333437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EAE4EB39-97EF-C9B9-E308-093A6C06BEDE}"/>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85D18D3-B693-8AE3-759B-C214AA3A53B8}"/>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Big models</a:t>
            </a:r>
            <a:endParaRPr sz="4000" dirty="0"/>
          </a:p>
        </p:txBody>
      </p:sp>
      <p:sp>
        <p:nvSpPr>
          <p:cNvPr id="84" name="Google Shape;84;p14">
            <a:extLst>
              <a:ext uri="{FF2B5EF4-FFF2-40B4-BE49-F238E27FC236}">
                <a16:creationId xmlns:a16="http://schemas.microsoft.com/office/drawing/2014/main" id="{5D0C7804-20A1-38EB-87C9-21BD8CF36C9B}"/>
              </a:ext>
            </a:extLst>
          </p:cNvPr>
          <p:cNvSpPr txBox="1">
            <a:spLocks noGrp="1"/>
          </p:cNvSpPr>
          <p:nvPr>
            <p:ph type="body" idx="1"/>
          </p:nvPr>
        </p:nvSpPr>
        <p:spPr>
          <a:xfrm>
            <a:off x="162750" y="1143483"/>
            <a:ext cx="8818500" cy="5224230"/>
          </a:xfrm>
          <a:prstGeom prst="rect">
            <a:avLst/>
          </a:prstGeom>
        </p:spPr>
        <p:txBody>
          <a:bodyPr spcFirstLastPara="1" wrap="square" lIns="91425" tIns="91425" rIns="91425" bIns="91425" anchor="t" anchorCtr="0">
            <a:noAutofit/>
          </a:bodyPr>
          <a:lstStyle/>
          <a:p>
            <a:r>
              <a:rPr lang="en-GB" dirty="0"/>
              <a:t>Those costs can be </a:t>
            </a:r>
            <a:r>
              <a:rPr lang="en-GB" b="1" dirty="0"/>
              <a:t>afforded only by large organizations</a:t>
            </a:r>
            <a:r>
              <a:rPr lang="en-GB" dirty="0"/>
              <a:t> </a:t>
            </a:r>
          </a:p>
          <a:p>
            <a:pPr lvl="1"/>
            <a:r>
              <a:rPr lang="en-GB" dirty="0"/>
              <a:t>companies like Google have been building </a:t>
            </a:r>
            <a:r>
              <a:rPr lang="en-GB" b="1" dirty="0"/>
              <a:t>custom processors</a:t>
            </a:r>
            <a:r>
              <a:rPr lang="en-GB" dirty="0"/>
              <a:t> </a:t>
            </a:r>
          </a:p>
          <a:p>
            <a:pPr lvl="1"/>
            <a:r>
              <a:rPr lang="en-GB" dirty="0"/>
              <a:t>packing them into </a:t>
            </a:r>
            <a:r>
              <a:rPr lang="en-GB" b="1" dirty="0"/>
              <a:t>big racks</a:t>
            </a:r>
            <a:r>
              <a:rPr lang="en-GB" dirty="0"/>
              <a:t> </a:t>
            </a:r>
          </a:p>
          <a:p>
            <a:pPr lvl="1"/>
            <a:r>
              <a:rPr lang="en-GB" dirty="0"/>
              <a:t>all of these things are being sandwiched into </a:t>
            </a:r>
            <a:r>
              <a:rPr lang="en-GB" b="1" dirty="0"/>
              <a:t>big data </a:t>
            </a:r>
            <a:r>
              <a:rPr lang="en-GB" b="1" dirty="0" err="1"/>
              <a:t>centers</a:t>
            </a:r>
            <a:r>
              <a:rPr lang="en-GB" dirty="0"/>
              <a:t> </a:t>
            </a:r>
          </a:p>
          <a:p>
            <a:pPr lvl="1"/>
            <a:r>
              <a:rPr lang="en-GB" dirty="0"/>
              <a:t>that consume so much power that they must be physically put right next to power sources and waters</a:t>
            </a:r>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A significant barrier to entry for smaller teams </a:t>
            </a:r>
          </a:p>
          <a:p>
            <a:r>
              <a:rPr lang="en-GB" dirty="0"/>
              <a:t>Growing need for </a:t>
            </a:r>
            <a:r>
              <a:rPr lang="en-GB" b="1" dirty="0"/>
              <a:t>more efficient algorithms and techniques</a:t>
            </a:r>
            <a:r>
              <a:rPr lang="en-GB" dirty="0"/>
              <a:t> </a:t>
            </a:r>
          </a:p>
        </p:txBody>
      </p:sp>
      <p:pic>
        <p:nvPicPr>
          <p:cNvPr id="4" name="Immagine 3" descr="Immagine che contiene cielo, schermata, panorama&#10;&#10;Descrizione generata automaticamente">
            <a:extLst>
              <a:ext uri="{FF2B5EF4-FFF2-40B4-BE49-F238E27FC236}">
                <a16:creationId xmlns:a16="http://schemas.microsoft.com/office/drawing/2014/main" id="{6A4D1898-C001-AD5D-8631-6F4F7B1241C8}"/>
              </a:ext>
            </a:extLst>
          </p:cNvPr>
          <p:cNvPicPr>
            <a:picLocks noChangeAspect="1"/>
          </p:cNvPicPr>
          <p:nvPr/>
        </p:nvPicPr>
        <p:blipFill>
          <a:blip r:embed="rId3"/>
          <a:stretch>
            <a:fillRect/>
          </a:stretch>
        </p:blipFill>
        <p:spPr>
          <a:xfrm>
            <a:off x="685800" y="3429000"/>
            <a:ext cx="7772400" cy="1837986"/>
          </a:xfrm>
          <a:prstGeom prst="rect">
            <a:avLst/>
          </a:prstGeom>
        </p:spPr>
      </p:pic>
    </p:spTree>
    <p:extLst>
      <p:ext uri="{BB962C8B-B14F-4D97-AF65-F5344CB8AC3E}">
        <p14:creationId xmlns:p14="http://schemas.microsoft.com/office/powerpoint/2010/main" val="109082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D0353654-22B5-72D1-3AA4-A7C43D3C6761}"/>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9D9C467-9C04-D1F4-EC0C-DA4299B43895}"/>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(1)</a:t>
            </a:r>
            <a:endParaRPr sz="4000" dirty="0"/>
          </a:p>
        </p:txBody>
      </p:sp>
      <p:sp>
        <p:nvSpPr>
          <p:cNvPr id="84" name="Google Shape;84;p14">
            <a:extLst>
              <a:ext uri="{FF2B5EF4-FFF2-40B4-BE49-F238E27FC236}">
                <a16:creationId xmlns:a16="http://schemas.microsoft.com/office/drawing/2014/main" id="{444B16F9-9FA5-3985-B464-45125DD13F14}"/>
              </a:ext>
            </a:extLst>
          </p:cNvPr>
          <p:cNvSpPr txBox="1">
            <a:spLocks noGrp="1"/>
          </p:cNvSpPr>
          <p:nvPr>
            <p:ph type="body" idx="1"/>
          </p:nvPr>
        </p:nvSpPr>
        <p:spPr>
          <a:xfrm>
            <a:off x="162750" y="1143483"/>
            <a:ext cx="8818500" cy="5473448"/>
          </a:xfrm>
          <a:prstGeom prst="rect">
            <a:avLst/>
          </a:prstGeom>
        </p:spPr>
        <p:txBody>
          <a:bodyPr spcFirstLastPara="1" wrap="square" lIns="91425" tIns="91425" rIns="91425" bIns="91425" anchor="t" anchorCtr="0">
            <a:noAutofit/>
          </a:bodyPr>
          <a:lstStyle/>
          <a:p>
            <a:r>
              <a:rPr lang="en-GB" dirty="0"/>
              <a:t>Another interesting trend: growing of </a:t>
            </a:r>
            <a:r>
              <a:rPr lang="en-GB" b="1" dirty="0"/>
              <a:t>embedded systems</a:t>
            </a:r>
            <a:r>
              <a:rPr lang="en-GB" dirty="0"/>
              <a:t> equipped with </a:t>
            </a:r>
            <a:r>
              <a:rPr lang="en-GB" b="1" dirty="0"/>
              <a:t>small microcontrollers</a:t>
            </a:r>
          </a:p>
          <a:p>
            <a:endParaRPr lang="en-GB" b="1" dirty="0"/>
          </a:p>
          <a:p>
            <a:endParaRPr lang="en-GB" b="1" dirty="0"/>
          </a:p>
          <a:p>
            <a:endParaRPr lang="en-GB" b="1" dirty="0"/>
          </a:p>
          <a:p>
            <a:endParaRPr lang="en-GB" b="1" dirty="0"/>
          </a:p>
          <a:p>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Some devices can run for days, weeks, months, sometimes even years with a coin cell battery, or also without any battery and </a:t>
            </a:r>
            <a:r>
              <a:rPr lang="en-GB" b="1" dirty="0"/>
              <a:t>harvesting energy</a:t>
            </a:r>
            <a:r>
              <a:rPr lang="en-GB" dirty="0"/>
              <a:t> from the surroundings</a:t>
            </a:r>
          </a:p>
        </p:txBody>
      </p:sp>
      <p:pic>
        <p:nvPicPr>
          <p:cNvPr id="3" name="Immagine 2" descr="Immagine che contiene testo, schermata, orologio&#10;&#10;Descrizione generata automaticamente">
            <a:extLst>
              <a:ext uri="{FF2B5EF4-FFF2-40B4-BE49-F238E27FC236}">
                <a16:creationId xmlns:a16="http://schemas.microsoft.com/office/drawing/2014/main" id="{385CE94D-9B4C-79D2-4CB7-3FBF1681ED25}"/>
              </a:ext>
            </a:extLst>
          </p:cNvPr>
          <p:cNvPicPr>
            <a:picLocks noChangeAspect="1"/>
          </p:cNvPicPr>
          <p:nvPr/>
        </p:nvPicPr>
        <p:blipFill>
          <a:blip r:embed="rId3"/>
          <a:stretch>
            <a:fillRect/>
          </a:stretch>
        </p:blipFill>
        <p:spPr>
          <a:xfrm>
            <a:off x="685800" y="1957532"/>
            <a:ext cx="7772400" cy="3327520"/>
          </a:xfrm>
          <a:prstGeom prst="rect">
            <a:avLst/>
          </a:prstGeom>
        </p:spPr>
      </p:pic>
    </p:spTree>
    <p:extLst>
      <p:ext uri="{BB962C8B-B14F-4D97-AF65-F5344CB8AC3E}">
        <p14:creationId xmlns:p14="http://schemas.microsoft.com/office/powerpoint/2010/main" val="279981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7F3C2479-A42C-2B79-473B-E89F8F1DF6FB}"/>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AB093871-43CA-3194-A8C0-B3C46E46AC6D}"/>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(2)</a:t>
            </a:r>
            <a:endParaRPr sz="4000" dirty="0"/>
          </a:p>
        </p:txBody>
      </p:sp>
      <p:sp>
        <p:nvSpPr>
          <p:cNvPr id="84" name="Google Shape;84;p14">
            <a:extLst>
              <a:ext uri="{FF2B5EF4-FFF2-40B4-BE49-F238E27FC236}">
                <a16:creationId xmlns:a16="http://schemas.microsoft.com/office/drawing/2014/main" id="{AB319B90-41D8-3ABD-52F2-3F52BEF73F25}"/>
              </a:ext>
            </a:extLst>
          </p:cNvPr>
          <p:cNvSpPr txBox="1">
            <a:spLocks noGrp="1"/>
          </p:cNvSpPr>
          <p:nvPr>
            <p:ph type="body" idx="1"/>
          </p:nvPr>
        </p:nvSpPr>
        <p:spPr>
          <a:xfrm>
            <a:off x="162750" y="1076983"/>
            <a:ext cx="8818500" cy="5473448"/>
          </a:xfrm>
          <a:prstGeom prst="rect">
            <a:avLst/>
          </a:prstGeom>
        </p:spPr>
        <p:txBody>
          <a:bodyPr spcFirstLastPara="1" wrap="square" lIns="91425" tIns="91425" rIns="91425" bIns="91425" anchor="t" anchorCtr="0">
            <a:noAutofit/>
          </a:bodyPr>
          <a:lstStyle/>
          <a:p>
            <a:r>
              <a:rPr lang="en-GB" dirty="0"/>
              <a:t>The demand for microcontrollers in the world is growing </a:t>
            </a:r>
          </a:p>
          <a:p>
            <a:pPr lvl="1"/>
            <a:r>
              <a:rPr lang="en-GB" dirty="0"/>
              <a:t>we are building so many new devices</a:t>
            </a:r>
          </a:p>
          <a:p>
            <a:pPr lvl="1"/>
            <a:r>
              <a:rPr lang="en-GB" dirty="0"/>
              <a:t>price is dropping because they are so pervasive</a:t>
            </a:r>
          </a:p>
          <a:p>
            <a:pPr lvl="1"/>
            <a:endParaRPr lang="en-GB" dirty="0"/>
          </a:p>
          <a:p>
            <a:pPr lvl="1"/>
            <a:endParaRPr lang="en-GB" dirty="0"/>
          </a:p>
          <a:p>
            <a:pPr lvl="1"/>
            <a:endParaRPr lang="en-GB" dirty="0"/>
          </a:p>
          <a:p>
            <a:pPr lvl="1"/>
            <a:endParaRPr lang="en-GB" dirty="0"/>
          </a:p>
          <a:p>
            <a:pPr lvl="1"/>
            <a:endParaRPr lang="en-GB" dirty="0"/>
          </a:p>
          <a:p>
            <a:endParaRPr lang="en-GB" dirty="0"/>
          </a:p>
          <a:p>
            <a:pPr marL="120650" indent="0">
              <a:buNone/>
            </a:pPr>
            <a:endParaRPr lang="en-GB" dirty="0"/>
          </a:p>
          <a:p>
            <a:r>
              <a:rPr lang="en-GB" dirty="0"/>
              <a:t>Cheap enough to include in almost any object (cars, coffeemaker, fridge, </a:t>
            </a:r>
            <a:r>
              <a:rPr lang="en-GB" b="1" dirty="0"/>
              <a:t>everywhere</a:t>
            </a:r>
            <a:r>
              <a:rPr lang="en-GB" dirty="0"/>
              <a:t>)</a:t>
            </a:r>
          </a:p>
          <a:p>
            <a:endParaRPr lang="en-GB" dirty="0"/>
          </a:p>
          <a:p>
            <a:r>
              <a:rPr lang="en-GB" dirty="0"/>
              <a:t>Summarizing: devices </a:t>
            </a:r>
            <a:r>
              <a:rPr lang="en-GB" b="1" dirty="0"/>
              <a:t>really small</a:t>
            </a:r>
            <a:r>
              <a:rPr lang="en-GB" dirty="0"/>
              <a:t> (can be completely pervasive), consume </a:t>
            </a:r>
            <a:r>
              <a:rPr lang="en-GB" b="1" dirty="0"/>
              <a:t>very little power</a:t>
            </a:r>
            <a:r>
              <a:rPr lang="en-GB" dirty="0"/>
              <a:t> (can be deployed for long times on small batteries),  and </a:t>
            </a:r>
            <a:r>
              <a:rPr lang="en-GB" b="1" dirty="0"/>
              <a:t>really cheap</a:t>
            </a:r>
            <a:r>
              <a:rPr lang="en-GB" dirty="0"/>
              <a:t> (can be everywhere)</a:t>
            </a:r>
          </a:p>
          <a:p>
            <a:endParaRPr lang="en-GB" b="1" dirty="0"/>
          </a:p>
          <a:p>
            <a:endParaRPr lang="en-GB" b="1" dirty="0"/>
          </a:p>
        </p:txBody>
      </p:sp>
      <p:pic>
        <p:nvPicPr>
          <p:cNvPr id="7" name="Immagine 6" descr="Immagine che contiene Diagramma, linea, diagramma, testo&#10;&#10;Descrizione generata automaticamente">
            <a:extLst>
              <a:ext uri="{FF2B5EF4-FFF2-40B4-BE49-F238E27FC236}">
                <a16:creationId xmlns:a16="http://schemas.microsoft.com/office/drawing/2014/main" id="{D815BB65-0295-94A1-CEB4-DE192B42A4E1}"/>
              </a:ext>
            </a:extLst>
          </p:cNvPr>
          <p:cNvPicPr>
            <a:picLocks noChangeAspect="1"/>
          </p:cNvPicPr>
          <p:nvPr/>
        </p:nvPicPr>
        <p:blipFill>
          <a:blip r:embed="rId3"/>
          <a:stretch>
            <a:fillRect/>
          </a:stretch>
        </p:blipFill>
        <p:spPr>
          <a:xfrm>
            <a:off x="804257" y="2218906"/>
            <a:ext cx="7772400" cy="2220685"/>
          </a:xfrm>
          <a:prstGeom prst="rect">
            <a:avLst/>
          </a:prstGeom>
        </p:spPr>
      </p:pic>
    </p:spTree>
    <p:extLst>
      <p:ext uri="{BB962C8B-B14F-4D97-AF65-F5344CB8AC3E}">
        <p14:creationId xmlns:p14="http://schemas.microsoft.com/office/powerpoint/2010/main" val="1488975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11EA8544-C848-6C9E-4107-F014FEAA9A4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3B34F2B-EB62-C430-A456-4111DA0BC8E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(3)</a:t>
            </a:r>
            <a:endParaRPr sz="4000" dirty="0"/>
          </a:p>
        </p:txBody>
      </p:sp>
      <p:sp>
        <p:nvSpPr>
          <p:cNvPr id="84" name="Google Shape;84;p14">
            <a:extLst>
              <a:ext uri="{FF2B5EF4-FFF2-40B4-BE49-F238E27FC236}">
                <a16:creationId xmlns:a16="http://schemas.microsoft.com/office/drawing/2014/main" id="{EF59EA3A-F4B4-D9FC-FC7F-3083168DDBB6}"/>
              </a:ext>
            </a:extLst>
          </p:cNvPr>
          <p:cNvSpPr txBox="1">
            <a:spLocks noGrp="1"/>
          </p:cNvSpPr>
          <p:nvPr>
            <p:ph type="body" idx="1"/>
          </p:nvPr>
        </p:nvSpPr>
        <p:spPr>
          <a:xfrm>
            <a:off x="162750" y="1076983"/>
            <a:ext cx="8818500" cy="5473448"/>
          </a:xfrm>
          <a:prstGeom prst="rect">
            <a:avLst/>
          </a:prstGeom>
        </p:spPr>
        <p:txBody>
          <a:bodyPr spcFirstLastPara="1" wrap="square" lIns="91425" tIns="91425" rIns="91425" bIns="91425" anchor="t" anchorCtr="0">
            <a:noAutofit/>
          </a:bodyPr>
          <a:lstStyle/>
          <a:p>
            <a:r>
              <a:rPr lang="en-GB" dirty="0"/>
              <a:t>Idea!  </a:t>
            </a:r>
            <a:r>
              <a:rPr lang="en-GB" b="1" dirty="0"/>
              <a:t>Tiny machine learning (</a:t>
            </a:r>
            <a:r>
              <a:rPr lang="en-GB" b="1" dirty="0" err="1"/>
              <a:t>TinyML</a:t>
            </a:r>
            <a:r>
              <a:rPr lang="en-GB" b="1" dirty="0"/>
              <a:t>)</a:t>
            </a:r>
            <a:r>
              <a:rPr lang="en-GB" dirty="0"/>
              <a:t>: bring machine learning models to the embedded system!</a:t>
            </a:r>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r>
              <a:rPr lang="en-GB" dirty="0"/>
              <a:t>We want to </a:t>
            </a:r>
            <a:r>
              <a:rPr lang="en-GB" b="1" dirty="0"/>
              <a:t>move from data </a:t>
            </a:r>
            <a:r>
              <a:rPr lang="en-GB" b="1" dirty="0" err="1"/>
              <a:t>centers</a:t>
            </a:r>
            <a:r>
              <a:rPr lang="en-GB" b="1" dirty="0"/>
              <a:t> to embedded devices</a:t>
            </a:r>
          </a:p>
          <a:p>
            <a:pPr lvl="1"/>
            <a:r>
              <a:rPr lang="en-GB" dirty="0"/>
              <a:t>process data locally and quickly, rather than getting the data, sending it off somewhere in the cloud, and then bringing results back</a:t>
            </a:r>
          </a:p>
          <a:p>
            <a:pPr lvl="1"/>
            <a:r>
              <a:rPr lang="en-GB" dirty="0"/>
              <a:t>saving power and time</a:t>
            </a:r>
          </a:p>
        </p:txBody>
      </p:sp>
      <p:pic>
        <p:nvPicPr>
          <p:cNvPr id="3" name="Immagine 2" descr="Immagine che contiene testo, Carattere, calligrafia, linea&#10;&#10;Descrizione generata automaticamente">
            <a:extLst>
              <a:ext uri="{FF2B5EF4-FFF2-40B4-BE49-F238E27FC236}">
                <a16:creationId xmlns:a16="http://schemas.microsoft.com/office/drawing/2014/main" id="{8D0A39D2-E7CD-1D07-1E0E-88789C59C1B2}"/>
              </a:ext>
            </a:extLst>
          </p:cNvPr>
          <p:cNvPicPr>
            <a:picLocks noChangeAspect="1"/>
          </p:cNvPicPr>
          <p:nvPr/>
        </p:nvPicPr>
        <p:blipFill>
          <a:blip r:embed="rId3"/>
          <a:stretch>
            <a:fillRect/>
          </a:stretch>
        </p:blipFill>
        <p:spPr>
          <a:xfrm>
            <a:off x="1231323" y="5072298"/>
            <a:ext cx="6681354" cy="1511383"/>
          </a:xfrm>
          <a:prstGeom prst="rect">
            <a:avLst/>
          </a:prstGeom>
        </p:spPr>
      </p:pic>
      <p:pic>
        <p:nvPicPr>
          <p:cNvPr id="5" name="Immagine 4" descr="Immagine che contiene testo, cerchio, Carattere, diagramma&#10;&#10;Descrizione generata automaticamente">
            <a:extLst>
              <a:ext uri="{FF2B5EF4-FFF2-40B4-BE49-F238E27FC236}">
                <a16:creationId xmlns:a16="http://schemas.microsoft.com/office/drawing/2014/main" id="{11E2CCB7-DF11-FDCB-6571-79CEA86DBB32}"/>
              </a:ext>
            </a:extLst>
          </p:cNvPr>
          <p:cNvPicPr>
            <a:picLocks noChangeAspect="1"/>
          </p:cNvPicPr>
          <p:nvPr/>
        </p:nvPicPr>
        <p:blipFill>
          <a:blip r:embed="rId4"/>
          <a:stretch>
            <a:fillRect/>
          </a:stretch>
        </p:blipFill>
        <p:spPr>
          <a:xfrm>
            <a:off x="1497329" y="1904417"/>
            <a:ext cx="5510299" cy="1828341"/>
          </a:xfrm>
          <a:prstGeom prst="rect">
            <a:avLst/>
          </a:prstGeom>
        </p:spPr>
      </p:pic>
    </p:spTree>
    <p:extLst>
      <p:ext uri="{BB962C8B-B14F-4D97-AF65-F5344CB8AC3E}">
        <p14:creationId xmlns:p14="http://schemas.microsoft.com/office/powerpoint/2010/main" val="4941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Topics</a:t>
            </a:r>
            <a:endParaRPr dirty="0"/>
          </a:p>
        </p:txBody>
      </p:sp>
      <p:sp>
        <p:nvSpPr>
          <p:cNvPr id="84" name="Google Shape;84;p14"/>
          <p:cNvSpPr txBox="1">
            <a:spLocks noGrp="1"/>
          </p:cNvSpPr>
          <p:nvPr>
            <p:ph type="body" idx="1"/>
          </p:nvPr>
        </p:nvSpPr>
        <p:spPr>
          <a:xfrm>
            <a:off x="311700" y="2023684"/>
            <a:ext cx="8520600" cy="4037482"/>
          </a:xfrm>
          <a:prstGeom prst="rect">
            <a:avLst/>
          </a:prstGeom>
        </p:spPr>
        <p:txBody>
          <a:bodyPr spcFirstLastPara="1" wrap="square" lIns="91425" tIns="91425" rIns="91425" bIns="91425" anchor="t" anchorCtr="0">
            <a:noAutofit/>
          </a:bodyPr>
          <a:lstStyle/>
          <a:p>
            <a:pPr lvl="0"/>
            <a:r>
              <a:rPr lang="en-GB" sz="1800" dirty="0"/>
              <a:t>Traditional solutions vs Machine Learning</a:t>
            </a:r>
          </a:p>
          <a:p>
            <a:r>
              <a:rPr lang="en-GB" sz="1800" dirty="0"/>
              <a:t>Model definition</a:t>
            </a:r>
          </a:p>
          <a:p>
            <a:pPr lvl="0"/>
            <a:r>
              <a:rPr lang="en-GB" sz="1800" dirty="0"/>
              <a:t>A brief History of Neural Networks</a:t>
            </a:r>
          </a:p>
          <a:p>
            <a:pPr lvl="0"/>
            <a:r>
              <a:rPr lang="en-GB" sz="1800" dirty="0"/>
              <a:t>Supervised, Unsupervised and Reinforcement Learning</a:t>
            </a:r>
          </a:p>
          <a:p>
            <a:pPr lvl="0"/>
            <a:r>
              <a:rPr lang="en-GB" sz="1800" dirty="0"/>
              <a:t>Deep Learning</a:t>
            </a:r>
          </a:p>
          <a:p>
            <a:pPr lvl="0"/>
            <a:r>
              <a:rPr lang="en-GB" sz="1800" dirty="0"/>
              <a:t>Example: does money make people happy?</a:t>
            </a:r>
          </a:p>
          <a:p>
            <a:pPr lvl="0"/>
            <a:r>
              <a:rPr lang="en-GB" sz="1800" dirty="0"/>
              <a:t>Challenges: Insufficient Quantity of Data, Nonrepresentative Dataset, Poor-Quality Data, Overfitting and Underfitting</a:t>
            </a:r>
          </a:p>
          <a:p>
            <a:pPr lvl="0"/>
            <a:r>
              <a:rPr lang="en-GB" sz="1800" dirty="0"/>
              <a:t>Testing</a:t>
            </a:r>
          </a:p>
          <a:p>
            <a:pPr lvl="0"/>
            <a:r>
              <a:rPr lang="en-GB" sz="1800" dirty="0"/>
              <a:t>Bias and Variance</a:t>
            </a:r>
          </a:p>
          <a:p>
            <a:pPr lvl="0"/>
            <a:r>
              <a:rPr lang="en-GB" sz="1800" dirty="0"/>
              <a:t>Validation</a:t>
            </a:r>
          </a:p>
          <a:p>
            <a:pPr lvl="0"/>
            <a:r>
              <a:rPr lang="en-GB" sz="1800" dirty="0"/>
              <a:t>No free-lunch theorem</a:t>
            </a:r>
          </a:p>
          <a:p>
            <a:pPr marL="120650" lvl="0" indent="0">
              <a:buNone/>
            </a:pPr>
            <a:endParaRPr lang="en-GB" sz="1800" dirty="0"/>
          </a:p>
          <a:p>
            <a:pPr lvl="0"/>
            <a:endParaRPr lang="en-GB" sz="1800" dirty="0"/>
          </a:p>
          <a:p>
            <a:pPr lvl="0"/>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Supervised, Unsupervised, Reinforcement Learning</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pPr lvl="0"/>
            <a:r>
              <a:rPr lang="en-GB" b="1" dirty="0"/>
              <a:t>Supervised</a:t>
            </a:r>
            <a:r>
              <a:rPr lang="en-GB" dirty="0"/>
              <a:t> ML </a:t>
            </a:r>
          </a:p>
          <a:p>
            <a:pPr lvl="1"/>
            <a:r>
              <a:rPr lang="en-GB" dirty="0"/>
              <a:t>there is a set of data labelled with the correct answers to learn from</a:t>
            </a:r>
          </a:p>
          <a:p>
            <a:r>
              <a:rPr lang="en-GB" b="1" dirty="0"/>
              <a:t>Unsupervised</a:t>
            </a:r>
            <a:r>
              <a:rPr lang="en-GB" dirty="0"/>
              <a:t> ML </a:t>
            </a:r>
          </a:p>
          <a:p>
            <a:pPr lvl="1"/>
            <a:r>
              <a:rPr lang="en-GB" dirty="0"/>
              <a:t>there are no such labels</a:t>
            </a:r>
          </a:p>
          <a:p>
            <a:r>
              <a:rPr lang="en-GB" b="1" dirty="0"/>
              <a:t>Reinforcement Learning</a:t>
            </a:r>
          </a:p>
          <a:p>
            <a:pPr lvl="1"/>
            <a:r>
              <a:rPr lang="en-GB" dirty="0"/>
              <a:t>after making a series of predictions, the model gets a signal indicating how well it did</a:t>
            </a:r>
          </a:p>
          <a:p>
            <a:pPr lvl="1"/>
            <a:endParaRPr lang="en-GB" dirty="0"/>
          </a:p>
        </p:txBody>
      </p:sp>
      <p:pic>
        <p:nvPicPr>
          <p:cNvPr id="4" name="Immagine 3" descr="Immagine che contiene testo, Carattere, ricevuta, numero&#10;&#10;Descrizione generata automaticamente">
            <a:extLst>
              <a:ext uri="{FF2B5EF4-FFF2-40B4-BE49-F238E27FC236}">
                <a16:creationId xmlns:a16="http://schemas.microsoft.com/office/drawing/2014/main" id="{1DE3D335-A58C-FE39-EE2D-8FB3F31858C2}"/>
              </a:ext>
            </a:extLst>
          </p:cNvPr>
          <p:cNvPicPr>
            <a:picLocks noChangeAspect="1"/>
          </p:cNvPicPr>
          <p:nvPr/>
        </p:nvPicPr>
        <p:blipFill>
          <a:blip r:embed="rId3"/>
          <a:stretch>
            <a:fillRect/>
          </a:stretch>
        </p:blipFill>
        <p:spPr>
          <a:xfrm>
            <a:off x="685800" y="3277666"/>
            <a:ext cx="7772400" cy="2990297"/>
          </a:xfrm>
          <a:prstGeom prst="rect">
            <a:avLst/>
          </a:prstGeom>
        </p:spPr>
      </p:pic>
    </p:spTree>
    <p:extLst>
      <p:ext uri="{BB962C8B-B14F-4D97-AF65-F5344CB8AC3E}">
        <p14:creationId xmlns:p14="http://schemas.microsoft.com/office/powerpoint/2010/main" val="363700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Deep Learning</a:t>
            </a:r>
            <a:endParaRPr sz="4000" dirty="0"/>
          </a:p>
        </p:txBody>
      </p:sp>
      <p:sp>
        <p:nvSpPr>
          <p:cNvPr id="84" name="Google Shape;84;p14"/>
          <p:cNvSpPr txBox="1">
            <a:spLocks noGrp="1"/>
          </p:cNvSpPr>
          <p:nvPr>
            <p:ph type="body" idx="1"/>
          </p:nvPr>
        </p:nvSpPr>
        <p:spPr>
          <a:xfrm>
            <a:off x="162750" y="1013961"/>
            <a:ext cx="8798370" cy="5515563"/>
          </a:xfrm>
          <a:prstGeom prst="rect">
            <a:avLst/>
          </a:prstGeom>
        </p:spPr>
        <p:txBody>
          <a:bodyPr spcFirstLastPara="1" wrap="square" lIns="91425" tIns="91425" rIns="91425" bIns="91425" anchor="t" anchorCtr="0">
            <a:noAutofit/>
          </a:bodyPr>
          <a:lstStyle/>
          <a:p>
            <a:pPr lvl="0"/>
            <a:r>
              <a:rPr lang="en-GB" dirty="0"/>
              <a:t>Many factors influence every single piece of data</a:t>
            </a:r>
          </a:p>
          <a:p>
            <a:pPr lvl="1"/>
            <a:r>
              <a:rPr lang="en-GB" dirty="0"/>
              <a:t>individual pixels in an image of a red object might be very close to black at night</a:t>
            </a:r>
          </a:p>
          <a:p>
            <a:pPr lvl="1"/>
            <a:r>
              <a:rPr lang="en-GB" dirty="0"/>
              <a:t>shape of object silhouette depends on the viewing angle</a:t>
            </a:r>
          </a:p>
          <a:p>
            <a:r>
              <a:rPr lang="en-GB" dirty="0"/>
              <a:t>Applications require us to discard factors  that we do not care about</a:t>
            </a:r>
          </a:p>
          <a:p>
            <a:pPr lvl="1"/>
            <a:r>
              <a:rPr lang="en-GB" dirty="0"/>
              <a:t>very difficult to extract such </a:t>
            </a:r>
            <a:r>
              <a:rPr lang="en-GB" b="1" dirty="0"/>
              <a:t>high-level, abstract features </a:t>
            </a:r>
            <a:r>
              <a:rPr lang="en-GB" dirty="0"/>
              <a:t>from raw data</a:t>
            </a:r>
          </a:p>
          <a:p>
            <a:pPr lvl="1"/>
            <a:r>
              <a:rPr lang="en-GB" dirty="0"/>
              <a:t>can be identified using human-level understanding (e.g. speaker’s accent)</a:t>
            </a:r>
          </a:p>
          <a:p>
            <a:r>
              <a:rPr lang="en-GB" dirty="0"/>
              <a:t>Deep learning solves this problem</a:t>
            </a:r>
            <a:endParaRPr lang="en-GB" dirty="0">
              <a:highlight>
                <a:srgbClr val="FFFF00"/>
              </a:highlight>
            </a:endParaRPr>
          </a:p>
        </p:txBody>
      </p:sp>
      <p:pic>
        <p:nvPicPr>
          <p:cNvPr id="3" name="Immagine 2" descr="Immagine che contiene testo, Carattere, calligrafia, Biglietto Post-it&#10;&#10;Descrizione generata automaticamente">
            <a:extLst>
              <a:ext uri="{FF2B5EF4-FFF2-40B4-BE49-F238E27FC236}">
                <a16:creationId xmlns:a16="http://schemas.microsoft.com/office/drawing/2014/main" id="{964FCD5C-E5A1-DF33-04FF-32EFEE30AB53}"/>
              </a:ext>
            </a:extLst>
          </p:cNvPr>
          <p:cNvPicPr>
            <a:picLocks noChangeAspect="1"/>
          </p:cNvPicPr>
          <p:nvPr/>
        </p:nvPicPr>
        <p:blipFill>
          <a:blip r:embed="rId3"/>
          <a:stretch>
            <a:fillRect/>
          </a:stretch>
        </p:blipFill>
        <p:spPr>
          <a:xfrm>
            <a:off x="501946" y="3638323"/>
            <a:ext cx="8479304" cy="2891201"/>
          </a:xfrm>
          <a:prstGeom prst="rect">
            <a:avLst/>
          </a:prstGeom>
        </p:spPr>
      </p:pic>
    </p:spTree>
    <p:extLst>
      <p:ext uri="{BB962C8B-B14F-4D97-AF65-F5344CB8AC3E}">
        <p14:creationId xmlns:p14="http://schemas.microsoft.com/office/powerpoint/2010/main" val="69346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(1)</a:t>
            </a:r>
            <a:endParaRPr sz="4000" dirty="0"/>
          </a:p>
        </p:txBody>
      </p:sp>
      <p:sp>
        <p:nvSpPr>
          <p:cNvPr id="84" name="Google Shape;84;p14"/>
          <p:cNvSpPr txBox="1">
            <a:spLocks noGrp="1"/>
          </p:cNvSpPr>
          <p:nvPr>
            <p:ph type="body" idx="1"/>
          </p:nvPr>
        </p:nvSpPr>
        <p:spPr>
          <a:xfrm>
            <a:off x="162750" y="1105944"/>
            <a:ext cx="8818500" cy="5434556"/>
          </a:xfrm>
          <a:prstGeom prst="rect">
            <a:avLst/>
          </a:prstGeom>
        </p:spPr>
        <p:txBody>
          <a:bodyPr spcFirstLastPara="1" wrap="square" lIns="91425" tIns="91425" rIns="91425" bIns="91425" anchor="t" anchorCtr="0">
            <a:noAutofit/>
          </a:bodyPr>
          <a:lstStyle/>
          <a:p>
            <a:r>
              <a:rPr lang="en-GB" dirty="0"/>
              <a:t>“Better Life Index” (</a:t>
            </a:r>
            <a:r>
              <a:rPr lang="en-GB" dirty="0" err="1"/>
              <a:t>bli</a:t>
            </a:r>
            <a:r>
              <a:rPr lang="en-GB" dirty="0"/>
              <a:t>) </a:t>
            </a:r>
          </a:p>
          <a:p>
            <a:r>
              <a:rPr lang="en-GB" dirty="0"/>
              <a:t>“Gross Domestic Product” (</a:t>
            </a:r>
            <a:r>
              <a:rPr lang="en-GB" dirty="0" err="1"/>
              <a:t>gdp</a:t>
            </a:r>
            <a:r>
              <a:rPr lang="en-GB" dirty="0"/>
              <a:t>) datasets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sz="1100" dirty="0"/>
          </a:p>
          <a:p>
            <a:r>
              <a:rPr lang="en-GB" dirty="0"/>
              <a:t>It seems to be a trend!</a:t>
            </a:r>
          </a:p>
          <a:p>
            <a:r>
              <a:rPr lang="en-GB" b="1" dirty="0"/>
              <a:t>Generalize</a:t>
            </a:r>
            <a:r>
              <a:rPr lang="en-GB" dirty="0"/>
              <a:t>: how to predict values for new instances </a:t>
            </a:r>
          </a:p>
          <a:p>
            <a:pPr lvl="1"/>
            <a:r>
              <a:rPr lang="en-GB" b="1" dirty="0"/>
              <a:t>instance-based learning </a:t>
            </a:r>
            <a:r>
              <a:rPr lang="en-GB" dirty="0"/>
              <a:t>vs </a:t>
            </a:r>
            <a:r>
              <a:rPr lang="en-GB" b="1" dirty="0"/>
              <a:t>model-based learning</a:t>
            </a:r>
          </a:p>
          <a:p>
            <a:endParaRPr lang="en-GB" b="1" dirty="0"/>
          </a:p>
          <a:p>
            <a:endParaRPr lang="en-GB" b="1" dirty="0"/>
          </a:p>
          <a:p>
            <a:pPr marL="120650" lvl="0" indent="0">
              <a:buNone/>
            </a:pPr>
            <a:endParaRPr lang="en-GB" dirty="0"/>
          </a:p>
        </p:txBody>
      </p:sp>
      <p:pic>
        <p:nvPicPr>
          <p:cNvPr id="3" name="Immagine 2" descr="Immagine che contiene tavolo&#10;&#10;Descrizione generata automaticamente">
            <a:extLst>
              <a:ext uri="{FF2B5EF4-FFF2-40B4-BE49-F238E27FC236}">
                <a16:creationId xmlns:a16="http://schemas.microsoft.com/office/drawing/2014/main" id="{B7444609-7B74-EAD9-1D54-9E0225632EB2}"/>
              </a:ext>
            </a:extLst>
          </p:cNvPr>
          <p:cNvPicPr>
            <a:picLocks noChangeAspect="1"/>
          </p:cNvPicPr>
          <p:nvPr/>
        </p:nvPicPr>
        <p:blipFill>
          <a:blip r:embed="rId3"/>
          <a:stretch>
            <a:fillRect/>
          </a:stretch>
        </p:blipFill>
        <p:spPr>
          <a:xfrm>
            <a:off x="162750" y="2284964"/>
            <a:ext cx="2976135" cy="2858536"/>
          </a:xfrm>
          <a:prstGeom prst="rect">
            <a:avLst/>
          </a:prstGeom>
        </p:spPr>
      </p:pic>
      <p:pic>
        <p:nvPicPr>
          <p:cNvPr id="5" name="Immagine 4" descr="Immagine che contiene schermata, linea, diagramma, lavagna&#10;&#10;Descrizione generata automaticamente">
            <a:extLst>
              <a:ext uri="{FF2B5EF4-FFF2-40B4-BE49-F238E27FC236}">
                <a16:creationId xmlns:a16="http://schemas.microsoft.com/office/drawing/2014/main" id="{0EB48C43-9EB4-42E4-C796-7F94EDCF17B8}"/>
              </a:ext>
            </a:extLst>
          </p:cNvPr>
          <p:cNvPicPr>
            <a:picLocks noChangeAspect="1"/>
          </p:cNvPicPr>
          <p:nvPr/>
        </p:nvPicPr>
        <p:blipFill>
          <a:blip r:embed="rId4"/>
          <a:stretch>
            <a:fillRect/>
          </a:stretch>
        </p:blipFill>
        <p:spPr>
          <a:xfrm>
            <a:off x="3301311" y="2011894"/>
            <a:ext cx="5679939" cy="3390892"/>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BCC57219-89FC-8CA2-E681-586D672290F6}"/>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82534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(2)</a:t>
            </a:r>
            <a:endParaRPr sz="4000" dirty="0"/>
          </a:p>
        </p:txBody>
      </p:sp>
      <p:sp>
        <p:nvSpPr>
          <p:cNvPr id="84" name="Google Shape;84;p14"/>
          <p:cNvSpPr txBox="1">
            <a:spLocks noGrp="1"/>
          </p:cNvSpPr>
          <p:nvPr>
            <p:ph type="body" idx="1"/>
          </p:nvPr>
        </p:nvSpPr>
        <p:spPr>
          <a:xfrm>
            <a:off x="162750" y="1134713"/>
            <a:ext cx="8818500" cy="5316887"/>
          </a:xfrm>
          <a:prstGeom prst="rect">
            <a:avLst/>
          </a:prstGeom>
        </p:spPr>
        <p:txBody>
          <a:bodyPr spcFirstLastPara="1" wrap="square" lIns="91425" tIns="91425" rIns="91425" bIns="91425" anchor="t" anchorCtr="0">
            <a:noAutofit/>
          </a:bodyPr>
          <a:lstStyle/>
          <a:p>
            <a:r>
              <a:rPr lang="en-GB" dirty="0"/>
              <a:t>We can decide to model it as a </a:t>
            </a:r>
            <a:r>
              <a:rPr lang="en-GB" b="1" dirty="0"/>
              <a:t>linear function</a:t>
            </a:r>
            <a:r>
              <a:rPr lang="en-GB" dirty="0"/>
              <a:t> of GDP per capita (</a:t>
            </a:r>
            <a:r>
              <a:rPr lang="en-GB" b="1" dirty="0"/>
              <a:t>model-based learning</a:t>
            </a:r>
            <a:r>
              <a:rPr lang="en-GB" dirty="0"/>
              <a:t>)</a:t>
            </a:r>
          </a:p>
          <a:p>
            <a:pPr lvl="1"/>
            <a:r>
              <a:rPr lang="en-GB" b="1" dirty="0"/>
              <a:t>model selection</a:t>
            </a:r>
          </a:p>
          <a:p>
            <a:pPr lvl="1"/>
            <a:endParaRPr lang="en-GB" sz="1000" b="1" dirty="0"/>
          </a:p>
          <a:p>
            <a:r>
              <a:rPr lang="en-GB" dirty="0"/>
              <a:t>Before we can use the model (</a:t>
            </a:r>
            <a:r>
              <a:rPr lang="en-GB" b="1" dirty="0"/>
              <a:t>inference</a:t>
            </a:r>
            <a:r>
              <a:rPr lang="en-GB" dirty="0"/>
              <a:t>), we need to define its parameters (</a:t>
            </a:r>
            <a:r>
              <a:rPr lang="en-GB" b="1" dirty="0"/>
              <a:t>training</a:t>
            </a:r>
            <a:r>
              <a:rPr lang="en-GB" dirty="0"/>
              <a:t>) </a:t>
            </a:r>
          </a:p>
          <a:p>
            <a:pPr lvl="1"/>
            <a:r>
              <a:rPr lang="en-GB" dirty="0"/>
              <a:t>how can we know which values will make the model perform best? </a:t>
            </a:r>
          </a:p>
          <a:p>
            <a:endParaRPr lang="en-GB" sz="1000" dirty="0"/>
          </a:p>
          <a:p>
            <a:r>
              <a:rPr lang="en-GB" dirty="0"/>
              <a:t>We need to specify a </a:t>
            </a:r>
            <a:r>
              <a:rPr lang="en-GB" b="1" dirty="0"/>
              <a:t>performance measure</a:t>
            </a:r>
          </a:p>
          <a:p>
            <a:pPr lvl="1"/>
            <a:r>
              <a:rPr lang="en-GB" dirty="0"/>
              <a:t>we can either define a </a:t>
            </a:r>
            <a:r>
              <a:rPr lang="en-GB" b="1" dirty="0"/>
              <a:t>utility function </a:t>
            </a:r>
            <a:r>
              <a:rPr lang="en-GB" dirty="0"/>
              <a:t>that measures how good the model is</a:t>
            </a:r>
          </a:p>
          <a:p>
            <a:pPr lvl="1"/>
            <a:r>
              <a:rPr lang="en-GB" dirty="0"/>
              <a:t>or we can define a </a:t>
            </a:r>
            <a:r>
              <a:rPr lang="en-GB" b="1" dirty="0"/>
              <a:t>cost function </a:t>
            </a:r>
            <a:r>
              <a:rPr lang="en-GB" dirty="0"/>
              <a:t>that measures how bad it is</a:t>
            </a:r>
          </a:p>
          <a:p>
            <a:pPr lvl="1"/>
            <a:r>
              <a:rPr lang="en-GB" dirty="0"/>
              <a:t>for linear models, we use a cost function to measures the distance  between the model predictions and the  dataset examples</a:t>
            </a:r>
          </a:p>
          <a:p>
            <a:pPr lvl="1"/>
            <a:endParaRPr lang="en-GB" sz="1000" dirty="0"/>
          </a:p>
          <a:p>
            <a:r>
              <a:rPr lang="en-GB" b="1" dirty="0"/>
              <a:t>Linear Regression algorithm</a:t>
            </a:r>
          </a:p>
          <a:p>
            <a:pPr lvl="1"/>
            <a:r>
              <a:rPr lang="en-GB" dirty="0"/>
              <a:t>finds the parameters that make the model fit best the examples</a:t>
            </a:r>
          </a:p>
        </p:txBody>
      </p:sp>
    </p:spTree>
    <p:extLst>
      <p:ext uri="{BB962C8B-B14F-4D97-AF65-F5344CB8AC3E}">
        <p14:creationId xmlns:p14="http://schemas.microsoft.com/office/powerpoint/2010/main" val="171161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DD1BEFA1-D8FD-3D8C-5C09-A9C9B81CB727}"/>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4846E756-D37F-8B20-04F0-4E9E6DEFB13C}"/>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(3)</a:t>
            </a:r>
            <a:endParaRPr sz="4000" dirty="0"/>
          </a:p>
        </p:txBody>
      </p:sp>
      <p:pic>
        <p:nvPicPr>
          <p:cNvPr id="10" name="Immagine 9" descr="Immagine che contiene testo, linea, diagramma, Diagramma&#10;&#10;Descrizione generata automaticamente">
            <a:extLst>
              <a:ext uri="{FF2B5EF4-FFF2-40B4-BE49-F238E27FC236}">
                <a16:creationId xmlns:a16="http://schemas.microsoft.com/office/drawing/2014/main" id="{CD0898CC-C42C-582C-011E-5AD393BDFFEF}"/>
              </a:ext>
            </a:extLst>
          </p:cNvPr>
          <p:cNvPicPr>
            <a:picLocks noChangeAspect="1"/>
          </p:cNvPicPr>
          <p:nvPr/>
        </p:nvPicPr>
        <p:blipFill>
          <a:blip r:embed="rId3"/>
          <a:stretch>
            <a:fillRect/>
          </a:stretch>
        </p:blipFill>
        <p:spPr>
          <a:xfrm>
            <a:off x="171834" y="1168600"/>
            <a:ext cx="8800332" cy="5268167"/>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4487885B-860F-B3E1-8425-E6F9227D6EBB}"/>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107142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(4)</a:t>
            </a:r>
            <a:endParaRPr sz="4000" dirty="0"/>
          </a:p>
        </p:txBody>
      </p:sp>
      <p:sp>
        <p:nvSpPr>
          <p:cNvPr id="84" name="Google Shape;84;p14"/>
          <p:cNvSpPr txBox="1">
            <a:spLocks noGrp="1"/>
          </p:cNvSpPr>
          <p:nvPr>
            <p:ph type="body" idx="1"/>
          </p:nvPr>
        </p:nvSpPr>
        <p:spPr>
          <a:xfrm>
            <a:off x="162750" y="1194301"/>
            <a:ext cx="8818500" cy="5015999"/>
          </a:xfrm>
          <a:prstGeom prst="rect">
            <a:avLst/>
          </a:prstGeom>
        </p:spPr>
        <p:txBody>
          <a:bodyPr spcFirstLastPara="1" wrap="square" lIns="91425" tIns="91425" rIns="91425" bIns="91425" anchor="t" anchorCtr="0">
            <a:noAutofit/>
          </a:bodyPr>
          <a:lstStyle/>
          <a:p>
            <a:r>
              <a:rPr lang="en-GB" dirty="0"/>
              <a:t>We can apply an </a:t>
            </a:r>
            <a:r>
              <a:rPr lang="en-GB" b="1" dirty="0"/>
              <a:t>instance-based algorithm </a:t>
            </a:r>
            <a:r>
              <a:rPr lang="en-GB" dirty="0"/>
              <a:t>instead</a:t>
            </a:r>
          </a:p>
          <a:p>
            <a:pPr lvl="1"/>
            <a:r>
              <a:rPr lang="en-GB" b="1" dirty="0"/>
              <a:t>Nearest </a:t>
            </a:r>
            <a:r>
              <a:rPr lang="en-GB" b="1" dirty="0" err="1"/>
              <a:t>Neighbors</a:t>
            </a:r>
            <a:r>
              <a:rPr lang="en-GB" b="1" dirty="0"/>
              <a:t> (KNN) regression</a:t>
            </a:r>
          </a:p>
          <a:p>
            <a:pPr lvl="1"/>
            <a:r>
              <a:rPr lang="en-GB" dirty="0"/>
              <a:t>we search around each </a:t>
            </a:r>
            <a:r>
              <a:rPr lang="en-GB" dirty="0" err="1"/>
              <a:t>gdp</a:t>
            </a:r>
            <a:r>
              <a:rPr lang="en-GB" dirty="0"/>
              <a:t> value and  look at the closest countries </a:t>
            </a:r>
          </a:p>
          <a:p>
            <a:pPr lvl="1"/>
            <a:r>
              <a:rPr lang="en-GB" dirty="0"/>
              <a:t>then we average these values</a:t>
            </a:r>
          </a:p>
          <a:p>
            <a:pPr marL="120650" indent="0">
              <a:buNone/>
            </a:pPr>
            <a:endParaRPr lang="en-GB" dirty="0"/>
          </a:p>
          <a:p>
            <a:pPr lvl="1"/>
            <a:endParaRPr lang="en-GB" dirty="0"/>
          </a:p>
        </p:txBody>
      </p:sp>
      <p:pic>
        <p:nvPicPr>
          <p:cNvPr id="5" name="Immagine 4" descr="Immagine che contiene diagramma, linea, schermata, testo&#10;&#10;Descrizione generata automaticamente">
            <a:extLst>
              <a:ext uri="{FF2B5EF4-FFF2-40B4-BE49-F238E27FC236}">
                <a16:creationId xmlns:a16="http://schemas.microsoft.com/office/drawing/2014/main" id="{C6876291-CAB8-FE4C-6C12-9F735BE5AD99}"/>
              </a:ext>
            </a:extLst>
          </p:cNvPr>
          <p:cNvPicPr>
            <a:picLocks noChangeAspect="1"/>
          </p:cNvPicPr>
          <p:nvPr/>
        </p:nvPicPr>
        <p:blipFill>
          <a:blip r:embed="rId3"/>
          <a:stretch>
            <a:fillRect/>
          </a:stretch>
        </p:blipFill>
        <p:spPr>
          <a:xfrm>
            <a:off x="825500" y="2412346"/>
            <a:ext cx="7200900" cy="4259962"/>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F1EB6219-B54C-5AF5-6640-487C520DD924}"/>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243977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C4B37038-AAF8-9B63-23F3-D3DC31FB6A95}"/>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E192607-CA54-A8F3-F4A8-B567C17AD03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(5)</a:t>
            </a:r>
            <a:endParaRPr sz="4000" dirty="0"/>
          </a:p>
        </p:txBody>
      </p:sp>
      <p:sp>
        <p:nvSpPr>
          <p:cNvPr id="84" name="Google Shape;84;p14">
            <a:extLst>
              <a:ext uri="{FF2B5EF4-FFF2-40B4-BE49-F238E27FC236}">
                <a16:creationId xmlns:a16="http://schemas.microsoft.com/office/drawing/2014/main" id="{4C853901-D011-8B57-B5AA-C79B5D97D8AE}"/>
              </a:ext>
            </a:extLst>
          </p:cNvPr>
          <p:cNvSpPr txBox="1">
            <a:spLocks noGrp="1"/>
          </p:cNvSpPr>
          <p:nvPr>
            <p:ph type="body" idx="1"/>
          </p:nvPr>
        </p:nvSpPr>
        <p:spPr>
          <a:xfrm>
            <a:off x="162750" y="1194301"/>
            <a:ext cx="8818500" cy="4457199"/>
          </a:xfrm>
          <a:prstGeom prst="rect">
            <a:avLst/>
          </a:prstGeom>
        </p:spPr>
        <p:txBody>
          <a:bodyPr spcFirstLastPara="1" wrap="square" lIns="91425" tIns="91425" rIns="91425" bIns="91425" anchor="t" anchorCtr="0">
            <a:noAutofit/>
          </a:bodyPr>
          <a:lstStyle/>
          <a:p>
            <a:r>
              <a:rPr lang="en-GB" dirty="0"/>
              <a:t>We can run the model to make </a:t>
            </a:r>
            <a:r>
              <a:rPr lang="en-GB" b="1" dirty="0"/>
              <a:t>predictions</a:t>
            </a:r>
            <a:r>
              <a:rPr lang="en-GB" dirty="0"/>
              <a:t> on </a:t>
            </a:r>
            <a:r>
              <a:rPr lang="en-GB" b="1" dirty="0"/>
              <a:t>unknown data </a:t>
            </a:r>
            <a:r>
              <a:rPr lang="en-GB" dirty="0"/>
              <a:t>(</a:t>
            </a:r>
            <a:r>
              <a:rPr lang="en-GB" b="1" dirty="0"/>
              <a:t>inference</a:t>
            </a:r>
            <a:r>
              <a:rPr lang="en-GB" dirty="0"/>
              <a:t>).</a:t>
            </a:r>
          </a:p>
          <a:p>
            <a:pPr lvl="1"/>
            <a:r>
              <a:rPr lang="en-GB" dirty="0"/>
              <a:t>how happy Cypriots are? </a:t>
            </a:r>
          </a:p>
          <a:p>
            <a:pPr lvl="1"/>
            <a:r>
              <a:rPr lang="en-GB" dirty="0"/>
              <a:t>the OECD data does not have the answer! </a:t>
            </a:r>
          </a:p>
          <a:p>
            <a:pPr lvl="1"/>
            <a:r>
              <a:rPr lang="en-GB" dirty="0"/>
              <a:t>we can use our model to make a prediction: Cyprus </a:t>
            </a:r>
            <a:r>
              <a:rPr lang="en-GB" dirty="0" err="1"/>
              <a:t>gdp</a:t>
            </a:r>
            <a:r>
              <a:rPr lang="en-GB" dirty="0"/>
              <a:t> per capita  is $22,587</a:t>
            </a:r>
          </a:p>
          <a:p>
            <a:pPr lvl="1"/>
            <a:r>
              <a:rPr lang="en-GB" dirty="0"/>
              <a:t>Linear model prediction: 5.96</a:t>
            </a:r>
          </a:p>
          <a:p>
            <a:pPr lvl="1"/>
            <a:r>
              <a:rPr lang="en-GB" dirty="0"/>
              <a:t>KNN prediction: 6.76</a:t>
            </a:r>
          </a:p>
          <a:p>
            <a:endParaRPr lang="en-GB" dirty="0"/>
          </a:p>
          <a:p>
            <a:endParaRPr lang="en-GB" dirty="0"/>
          </a:p>
          <a:p>
            <a:r>
              <a:rPr lang="en-GB" dirty="0"/>
              <a:t>If all went well, our model would make good predictions</a:t>
            </a:r>
          </a:p>
          <a:p>
            <a:r>
              <a:rPr lang="en-GB" dirty="0"/>
              <a:t>If not, we may need to use </a:t>
            </a:r>
            <a:r>
              <a:rPr lang="en-GB" b="1" dirty="0"/>
              <a:t>more attributes</a:t>
            </a:r>
            <a:r>
              <a:rPr lang="en-GB" dirty="0"/>
              <a:t> (employment rate, health, air pollution, etc.), get </a:t>
            </a:r>
            <a:r>
              <a:rPr lang="en-GB" b="1" dirty="0"/>
              <a:t>more or better-quality datasets</a:t>
            </a:r>
            <a:r>
              <a:rPr lang="en-GB" dirty="0"/>
              <a:t>, or perhaps </a:t>
            </a:r>
            <a:r>
              <a:rPr lang="en-GB" b="1" dirty="0"/>
              <a:t>select a more powerful model</a:t>
            </a:r>
            <a:r>
              <a:rPr lang="en-GB" dirty="0"/>
              <a:t> (e.g., a polynomial regression model)</a:t>
            </a:r>
          </a:p>
          <a:p>
            <a:pPr marL="120650" indent="0">
              <a:buNone/>
            </a:pPr>
            <a:endParaRPr lang="en-GB" dirty="0"/>
          </a:p>
          <a:p>
            <a:pPr lvl="1"/>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8D50505A-3394-7DD4-E8A3-C5CD173C6DB6}"/>
              </a:ext>
            </a:extLst>
          </p:cNvPr>
          <p:cNvPicPr>
            <a:picLocks noChangeAspect="1"/>
          </p:cNvPicPr>
          <p:nvPr/>
        </p:nvPicPr>
        <p:blipFill>
          <a:blip r:embed="rId3"/>
          <a:stretch>
            <a:fillRect/>
          </a:stretch>
        </p:blipFill>
        <p:spPr>
          <a:xfrm>
            <a:off x="8657668" y="99752"/>
            <a:ext cx="407258" cy="495579"/>
          </a:xfrm>
          <a:prstGeom prst="rect">
            <a:avLst/>
          </a:prstGeom>
        </p:spPr>
      </p:pic>
    </p:spTree>
    <p:extLst>
      <p:ext uri="{BB962C8B-B14F-4D97-AF65-F5344CB8AC3E}">
        <p14:creationId xmlns:p14="http://schemas.microsoft.com/office/powerpoint/2010/main" val="225806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Insufficient Quantity of Data</a:t>
            </a:r>
          </a:p>
        </p:txBody>
      </p:sp>
      <p:sp>
        <p:nvSpPr>
          <p:cNvPr id="84" name="Google Shape;84;p14"/>
          <p:cNvSpPr txBox="1">
            <a:spLocks noGrp="1"/>
          </p:cNvSpPr>
          <p:nvPr>
            <p:ph type="body" idx="1"/>
          </p:nvPr>
        </p:nvSpPr>
        <p:spPr>
          <a:xfrm>
            <a:off x="162750" y="1144167"/>
            <a:ext cx="8818500" cy="5052266"/>
          </a:xfrm>
          <a:prstGeom prst="rect">
            <a:avLst/>
          </a:prstGeom>
        </p:spPr>
        <p:txBody>
          <a:bodyPr spcFirstLastPara="1" wrap="square" lIns="91425" tIns="91425" rIns="91425" bIns="91425" anchor="t" anchorCtr="0">
            <a:noAutofit/>
          </a:bodyPr>
          <a:lstStyle/>
          <a:p>
            <a:r>
              <a:rPr lang="en-GB" dirty="0"/>
              <a:t>We teach a child what an apple is, just pointing to an apple and saying "apple”, then the child can recognize apples in all sorts of colours and shapes</a:t>
            </a:r>
          </a:p>
          <a:p>
            <a:r>
              <a:rPr lang="en-GB" dirty="0"/>
              <a:t>ML is not quite there yet!</a:t>
            </a:r>
          </a:p>
          <a:p>
            <a:pPr lvl="1"/>
            <a:r>
              <a:rPr lang="en-GB" dirty="0"/>
              <a:t>even for very simple problems, we typically need </a:t>
            </a:r>
            <a:r>
              <a:rPr lang="en-GB" b="1" dirty="0"/>
              <a:t>thousands of examples</a:t>
            </a:r>
          </a:p>
          <a:p>
            <a:pPr lvl="1"/>
            <a:r>
              <a:rPr lang="en-GB" dirty="0"/>
              <a:t>and for complex problems (image or speech recognition) we may need </a:t>
            </a:r>
            <a:r>
              <a:rPr lang="en-GB" b="1" dirty="0"/>
              <a:t>millions</a:t>
            </a:r>
            <a:r>
              <a:rPr lang="en-GB" dirty="0"/>
              <a:t> of examples</a:t>
            </a:r>
          </a:p>
          <a:p>
            <a:r>
              <a:rPr lang="en-GB" dirty="0"/>
              <a:t>An interesting result is that very different </a:t>
            </a:r>
            <a:br>
              <a:rPr lang="en-GB" dirty="0"/>
            </a:br>
            <a:r>
              <a:rPr lang="en-GB" dirty="0"/>
              <a:t>algorithms perform identically well on </a:t>
            </a:r>
            <a:br>
              <a:rPr lang="en-GB" dirty="0"/>
            </a:br>
            <a:r>
              <a:rPr lang="en-GB" dirty="0"/>
              <a:t>complex problems once they </a:t>
            </a:r>
            <a:br>
              <a:rPr lang="en-GB" dirty="0"/>
            </a:br>
            <a:r>
              <a:rPr lang="en-GB" dirty="0"/>
              <a:t>were  given </a:t>
            </a:r>
            <a:r>
              <a:rPr lang="en-GB" b="1" dirty="0"/>
              <a:t>enough data</a:t>
            </a:r>
            <a:r>
              <a:rPr lang="en-GB" dirty="0"/>
              <a:t>!</a:t>
            </a:r>
          </a:p>
          <a:p>
            <a:pPr lvl="1"/>
            <a:r>
              <a:rPr lang="en-GB" dirty="0"/>
              <a:t>[M. </a:t>
            </a:r>
            <a:r>
              <a:rPr lang="en-GB" dirty="0" err="1"/>
              <a:t>Banko</a:t>
            </a:r>
            <a:r>
              <a:rPr lang="en-GB" dirty="0"/>
              <a:t>, E. Brill. "Scaling to Very Very </a:t>
            </a:r>
            <a:br>
              <a:rPr lang="en-GB" dirty="0"/>
            </a:br>
            <a:r>
              <a:rPr lang="en-GB" dirty="0"/>
              <a:t>Large Corpora for Natural Language </a:t>
            </a:r>
            <a:br>
              <a:rPr lang="en-GB" dirty="0"/>
            </a:br>
            <a:r>
              <a:rPr lang="en-GB" dirty="0"/>
              <a:t>Disambiguation”]</a:t>
            </a:r>
          </a:p>
          <a:p>
            <a:pPr marL="590550" lvl="1" indent="0">
              <a:buNone/>
            </a:pPr>
            <a:endParaRPr lang="en-GB" dirty="0"/>
          </a:p>
          <a:p>
            <a:r>
              <a:rPr lang="en-GB" dirty="0"/>
              <a:t>We need to consider the </a:t>
            </a:r>
            <a:r>
              <a:rPr lang="en-GB" b="1" dirty="0"/>
              <a:t>trade-off</a:t>
            </a:r>
            <a:r>
              <a:rPr lang="en-GB" dirty="0"/>
              <a:t> between spending time and money on </a:t>
            </a:r>
            <a:r>
              <a:rPr lang="en-GB" b="1" dirty="0"/>
              <a:t>algorithm development versus corpus development</a:t>
            </a:r>
            <a:endParaRPr lang="en-GB" dirty="0"/>
          </a:p>
        </p:txBody>
      </p:sp>
      <p:pic>
        <p:nvPicPr>
          <p:cNvPr id="4" name="Immagine 3" descr="Immagine che contiene testo, linea, Diagramma, diagramma&#10;&#10;Descrizione generata automaticamente">
            <a:extLst>
              <a:ext uri="{FF2B5EF4-FFF2-40B4-BE49-F238E27FC236}">
                <a16:creationId xmlns:a16="http://schemas.microsoft.com/office/drawing/2014/main" id="{49FFDF2B-CD5A-1EAE-8691-934F42E5FB98}"/>
              </a:ext>
            </a:extLst>
          </p:cNvPr>
          <p:cNvPicPr>
            <a:picLocks noChangeAspect="1"/>
          </p:cNvPicPr>
          <p:nvPr/>
        </p:nvPicPr>
        <p:blipFill>
          <a:blip r:embed="rId3"/>
          <a:stretch>
            <a:fillRect/>
          </a:stretch>
        </p:blipFill>
        <p:spPr>
          <a:xfrm>
            <a:off x="4980254" y="2870520"/>
            <a:ext cx="4000996" cy="2649595"/>
          </a:xfrm>
          <a:prstGeom prst="rect">
            <a:avLst/>
          </a:prstGeom>
        </p:spPr>
      </p:pic>
    </p:spTree>
    <p:extLst>
      <p:ext uri="{BB962C8B-B14F-4D97-AF65-F5344CB8AC3E}">
        <p14:creationId xmlns:p14="http://schemas.microsoft.com/office/powerpoint/2010/main" val="194052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Nonrepresentative Dataset (1)</a:t>
            </a:r>
          </a:p>
        </p:txBody>
      </p:sp>
      <p:sp>
        <p:nvSpPr>
          <p:cNvPr id="84" name="Google Shape;84;p14"/>
          <p:cNvSpPr txBox="1">
            <a:spLocks noGrp="1"/>
          </p:cNvSpPr>
          <p:nvPr>
            <p:ph type="body" idx="1"/>
          </p:nvPr>
        </p:nvSpPr>
        <p:spPr>
          <a:xfrm>
            <a:off x="162750" y="1013962"/>
            <a:ext cx="8818500" cy="5483766"/>
          </a:xfrm>
          <a:prstGeom prst="rect">
            <a:avLst/>
          </a:prstGeom>
        </p:spPr>
        <p:txBody>
          <a:bodyPr spcFirstLastPara="1" wrap="square" lIns="91425" tIns="91425" rIns="91425" bIns="91425" anchor="t" anchorCtr="0">
            <a:noAutofit/>
          </a:bodyPr>
          <a:lstStyle/>
          <a:p>
            <a:r>
              <a:rPr lang="en-GB" dirty="0"/>
              <a:t>The dataset should be </a:t>
            </a:r>
            <a:r>
              <a:rPr lang="en-GB" b="1" dirty="0"/>
              <a:t>representative</a:t>
            </a:r>
            <a:r>
              <a:rPr lang="en-GB" dirty="0"/>
              <a:t> of the new cases we want to generalize to</a:t>
            </a:r>
          </a:p>
          <a:p>
            <a:pPr lvl="1"/>
            <a:r>
              <a:rPr lang="en-GB" dirty="0"/>
              <a:t>set of countries we used earlier was not perfect: a few countries were missing</a:t>
            </a:r>
          </a:p>
          <a:p>
            <a:pPr lvl="1"/>
            <a:r>
              <a:rPr lang="en-GB" dirty="0"/>
              <a:t>adding missing countries significantly alter the model</a:t>
            </a:r>
            <a:endParaRPr lang="en-GB" sz="1000" dirty="0"/>
          </a:p>
          <a:p>
            <a:pPr lvl="0"/>
            <a:endParaRPr lang="en-GB" dirty="0"/>
          </a:p>
          <a:p>
            <a:pPr lvl="1"/>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50D73741-7B8F-1448-966A-B574155761E1}"/>
              </a:ext>
            </a:extLst>
          </p:cNvPr>
          <p:cNvPicPr>
            <a:picLocks noChangeAspect="1"/>
          </p:cNvPicPr>
          <p:nvPr/>
        </p:nvPicPr>
        <p:blipFill>
          <a:blip r:embed="rId3"/>
          <a:stretch>
            <a:fillRect/>
          </a:stretch>
        </p:blipFill>
        <p:spPr>
          <a:xfrm>
            <a:off x="8657668" y="99752"/>
            <a:ext cx="407258" cy="495579"/>
          </a:xfrm>
          <a:prstGeom prst="rect">
            <a:avLst/>
          </a:prstGeom>
        </p:spPr>
      </p:pic>
      <p:pic>
        <p:nvPicPr>
          <p:cNvPr id="4" name="Immagine 3" descr="Immagine che contiene schermata, linea, Diagramma, diagramma&#10;&#10;Descrizione generata automaticamente">
            <a:extLst>
              <a:ext uri="{FF2B5EF4-FFF2-40B4-BE49-F238E27FC236}">
                <a16:creationId xmlns:a16="http://schemas.microsoft.com/office/drawing/2014/main" id="{1064E7BA-52BB-C674-59F4-62CF9F307602}"/>
              </a:ext>
            </a:extLst>
          </p:cNvPr>
          <p:cNvPicPr>
            <a:picLocks noChangeAspect="1"/>
          </p:cNvPicPr>
          <p:nvPr/>
        </p:nvPicPr>
        <p:blipFill>
          <a:blip r:embed="rId4"/>
          <a:stretch>
            <a:fillRect/>
          </a:stretch>
        </p:blipFill>
        <p:spPr>
          <a:xfrm>
            <a:off x="688932" y="2171558"/>
            <a:ext cx="7437360" cy="4429658"/>
          </a:xfrm>
          <a:prstGeom prst="rect">
            <a:avLst/>
          </a:prstGeom>
        </p:spPr>
      </p:pic>
    </p:spTree>
    <p:extLst>
      <p:ext uri="{BB962C8B-B14F-4D97-AF65-F5344CB8AC3E}">
        <p14:creationId xmlns:p14="http://schemas.microsoft.com/office/powerpoint/2010/main" val="2089690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2AAB22B9-B65D-4EF1-B989-AE4EAD46F9EE}"/>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0F46059-FB1F-9239-CE73-982E0EDABB7D}"/>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Nonrepresentative Dataset (2)</a:t>
            </a:r>
          </a:p>
        </p:txBody>
      </p:sp>
      <p:sp>
        <p:nvSpPr>
          <p:cNvPr id="84" name="Google Shape;84;p14">
            <a:extLst>
              <a:ext uri="{FF2B5EF4-FFF2-40B4-BE49-F238E27FC236}">
                <a16:creationId xmlns:a16="http://schemas.microsoft.com/office/drawing/2014/main" id="{8CF3FC63-F681-E821-4E2C-6B6188E53FF9}"/>
              </a:ext>
            </a:extLst>
          </p:cNvPr>
          <p:cNvSpPr txBox="1">
            <a:spLocks noGrp="1"/>
          </p:cNvSpPr>
          <p:nvPr>
            <p:ph type="body" idx="1"/>
          </p:nvPr>
        </p:nvSpPr>
        <p:spPr>
          <a:xfrm>
            <a:off x="162750" y="1255262"/>
            <a:ext cx="8818500" cy="4891538"/>
          </a:xfrm>
          <a:prstGeom prst="rect">
            <a:avLst/>
          </a:prstGeom>
        </p:spPr>
        <p:txBody>
          <a:bodyPr spcFirstLastPara="1" wrap="square" lIns="91425" tIns="91425" rIns="91425" bIns="91425" anchor="t" anchorCtr="0">
            <a:noAutofit/>
          </a:bodyPr>
          <a:lstStyle/>
          <a:p>
            <a:r>
              <a:rPr lang="en-GB" dirty="0"/>
              <a:t>It makes clear that the simple linear model is  probably never going to work well</a:t>
            </a:r>
          </a:p>
          <a:p>
            <a:pPr lvl="1"/>
            <a:r>
              <a:rPr lang="en-GB" dirty="0"/>
              <a:t>very rich countries are not happier than moderately rich countries </a:t>
            </a:r>
          </a:p>
          <a:p>
            <a:pPr lvl="1"/>
            <a:r>
              <a:rPr lang="en-GB" dirty="0"/>
              <a:t>some poor countries seem happier than many rich countries</a:t>
            </a:r>
          </a:p>
          <a:p>
            <a:pPr lvl="1"/>
            <a:endParaRPr lang="en-GB" dirty="0"/>
          </a:p>
          <a:p>
            <a:r>
              <a:rPr lang="en-GB" dirty="0"/>
              <a:t>Using a nonrepresentative dataset, we trained a model that is unlikely to make accurate predictions</a:t>
            </a:r>
          </a:p>
          <a:p>
            <a:endParaRPr lang="en-GB" dirty="0"/>
          </a:p>
          <a:p>
            <a:r>
              <a:rPr lang="en-GB" dirty="0"/>
              <a:t>This is often harder to have a representative dataset: </a:t>
            </a:r>
          </a:p>
          <a:p>
            <a:pPr lvl="1"/>
            <a:r>
              <a:rPr lang="en-GB" dirty="0"/>
              <a:t>if the sample is too small, we will have </a:t>
            </a:r>
            <a:r>
              <a:rPr lang="en-GB" b="1" dirty="0"/>
              <a:t>sampling noise </a:t>
            </a:r>
          </a:p>
          <a:p>
            <a:pPr lvl="2"/>
            <a:r>
              <a:rPr lang="en-GB" dirty="0"/>
              <a:t>i.e., nonrepresentative data as a result of chance</a:t>
            </a:r>
          </a:p>
          <a:p>
            <a:pPr lvl="1"/>
            <a:r>
              <a:rPr lang="en-GB" dirty="0"/>
              <a:t>but even very large samples can be nonrepresentative if the sampling method is flawed: </a:t>
            </a:r>
            <a:r>
              <a:rPr lang="en-GB" b="1" dirty="0"/>
              <a:t>sampling bias</a:t>
            </a:r>
          </a:p>
          <a:p>
            <a:pPr lvl="0"/>
            <a:endParaRPr lang="en-GB" dirty="0"/>
          </a:p>
          <a:p>
            <a:pPr lvl="1"/>
            <a:endParaRPr lang="en-GB" dirty="0"/>
          </a:p>
        </p:txBody>
      </p:sp>
    </p:spTree>
    <p:extLst>
      <p:ext uri="{BB962C8B-B14F-4D97-AF65-F5344CB8AC3E}">
        <p14:creationId xmlns:p14="http://schemas.microsoft.com/office/powerpoint/2010/main" val="154684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Traditional Programming (1)</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Programmers design the algorithm that </a:t>
            </a:r>
          </a:p>
          <a:p>
            <a:pPr lvl="1"/>
            <a:r>
              <a:rPr lang="en-GB" dirty="0"/>
              <a:t>takes input, </a:t>
            </a:r>
          </a:p>
          <a:p>
            <a:pPr lvl="1"/>
            <a:r>
              <a:rPr lang="en-GB" dirty="0"/>
              <a:t>applies  rules, </a:t>
            </a:r>
          </a:p>
          <a:p>
            <a:pPr lvl="1"/>
            <a:r>
              <a:rPr lang="en-GB" dirty="0"/>
              <a:t>returns output</a:t>
            </a:r>
          </a:p>
          <a:p>
            <a:r>
              <a:rPr lang="en-GB" dirty="0"/>
              <a:t>Internal operations are planned out by the programmer and implemented explicitly</a:t>
            </a:r>
          </a:p>
          <a:p>
            <a:r>
              <a:rPr lang="en-GB" dirty="0"/>
              <a:t>This approach works fine for many problems</a:t>
            </a:r>
          </a:p>
          <a:p>
            <a:pPr lvl="1"/>
            <a:r>
              <a:rPr lang="en-GB" dirty="0"/>
              <a:t>for example: we know that water boils at 100°C, so it’s easy to write a program that can predict whether water is boiling based on its current temperature </a:t>
            </a:r>
          </a:p>
          <a:p>
            <a:endParaRPr lang="en-GB" dirty="0"/>
          </a:p>
        </p:txBody>
      </p:sp>
      <p:pic>
        <p:nvPicPr>
          <p:cNvPr id="3" name="Immagine 2">
            <a:extLst>
              <a:ext uri="{FF2B5EF4-FFF2-40B4-BE49-F238E27FC236}">
                <a16:creationId xmlns:a16="http://schemas.microsoft.com/office/drawing/2014/main" id="{4D516D53-F26E-A703-736F-8192899BFB92}"/>
              </a:ext>
            </a:extLst>
          </p:cNvPr>
          <p:cNvPicPr>
            <a:picLocks noChangeAspect="1"/>
          </p:cNvPicPr>
          <p:nvPr/>
        </p:nvPicPr>
        <p:blipFill>
          <a:blip r:embed="rId3"/>
          <a:stretch>
            <a:fillRect/>
          </a:stretch>
        </p:blipFill>
        <p:spPr>
          <a:xfrm>
            <a:off x="1012190" y="4141764"/>
            <a:ext cx="6497320" cy="2126199"/>
          </a:xfrm>
          <a:prstGeom prst="rect">
            <a:avLst/>
          </a:prstGeom>
        </p:spPr>
      </p:pic>
    </p:spTree>
    <p:extLst>
      <p:ext uri="{BB962C8B-B14F-4D97-AF65-F5344CB8AC3E}">
        <p14:creationId xmlns:p14="http://schemas.microsoft.com/office/powerpoint/2010/main" val="71916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Poor-Quality Data</a:t>
            </a:r>
            <a:endParaRPr sz="4000" dirty="0"/>
          </a:p>
        </p:txBody>
      </p:sp>
      <p:sp>
        <p:nvSpPr>
          <p:cNvPr id="84" name="Google Shape;84;p14"/>
          <p:cNvSpPr txBox="1">
            <a:spLocks noGrp="1"/>
          </p:cNvSpPr>
          <p:nvPr>
            <p:ph type="body" idx="1"/>
          </p:nvPr>
        </p:nvSpPr>
        <p:spPr>
          <a:xfrm>
            <a:off x="162750" y="1463040"/>
            <a:ext cx="8818500" cy="5005524"/>
          </a:xfrm>
          <a:prstGeom prst="rect">
            <a:avLst/>
          </a:prstGeom>
        </p:spPr>
        <p:txBody>
          <a:bodyPr spcFirstLastPara="1" wrap="square" lIns="91425" tIns="91425" rIns="91425" bIns="91425" anchor="t" anchorCtr="0">
            <a:noAutofit/>
          </a:bodyPr>
          <a:lstStyle/>
          <a:p>
            <a:pPr lvl="0"/>
            <a:r>
              <a:rPr lang="en-GB" dirty="0"/>
              <a:t>Obviously, if the dataset is full of </a:t>
            </a:r>
            <a:r>
              <a:rPr lang="en-GB" b="1" dirty="0"/>
              <a:t>errors</a:t>
            </a:r>
            <a:r>
              <a:rPr lang="en-GB" dirty="0"/>
              <a:t>, </a:t>
            </a:r>
            <a:r>
              <a:rPr lang="en-GB" b="1" dirty="0"/>
              <a:t>outliers</a:t>
            </a:r>
            <a:r>
              <a:rPr lang="en-GB" dirty="0"/>
              <a:t>, and </a:t>
            </a:r>
            <a:r>
              <a:rPr lang="en-GB" b="1" dirty="0"/>
              <a:t>noise</a:t>
            </a:r>
            <a:r>
              <a:rPr lang="en-GB" dirty="0"/>
              <a:t>, it will make it harder for the system to detect the underlying patterns</a:t>
            </a:r>
          </a:p>
          <a:p>
            <a:pPr lvl="1"/>
            <a:r>
              <a:rPr lang="en-GB" dirty="0"/>
              <a:t>e.g., due to poor-quality measurements</a:t>
            </a:r>
          </a:p>
          <a:p>
            <a:pPr lvl="1"/>
            <a:r>
              <a:rPr lang="en-GB" dirty="0"/>
              <a:t>the model is less likely to perform well</a:t>
            </a:r>
          </a:p>
          <a:p>
            <a:pPr lvl="1"/>
            <a:endParaRPr lang="en-GB" dirty="0"/>
          </a:p>
          <a:p>
            <a:r>
              <a:rPr lang="en-GB" dirty="0"/>
              <a:t>It is often well worth the effort </a:t>
            </a:r>
            <a:r>
              <a:rPr lang="en-GB" b="1" dirty="0"/>
              <a:t>to spend time cleaning up dataset</a:t>
            </a:r>
            <a:endParaRPr lang="en-GB" dirty="0"/>
          </a:p>
          <a:p>
            <a:pPr lvl="0"/>
            <a:endParaRPr lang="en-GB" dirty="0"/>
          </a:p>
          <a:p>
            <a:pPr lvl="0"/>
            <a:r>
              <a:rPr lang="en-GB" dirty="0"/>
              <a:t>As the saying goes: </a:t>
            </a:r>
            <a:r>
              <a:rPr lang="en-GB" b="1" dirty="0"/>
              <a:t>garbage in, garbage out</a:t>
            </a:r>
          </a:p>
          <a:p>
            <a:pPr lvl="1"/>
            <a:r>
              <a:rPr lang="en-GB" dirty="0"/>
              <a:t>our system will only be capable of learning if the dataset contains enough relevant features and not too many irrelevant ones</a:t>
            </a:r>
          </a:p>
          <a:p>
            <a:pPr lvl="1"/>
            <a:endParaRPr lang="en-GB" dirty="0"/>
          </a:p>
        </p:txBody>
      </p:sp>
    </p:spTree>
    <p:extLst>
      <p:ext uri="{BB962C8B-B14F-4D97-AF65-F5344CB8AC3E}">
        <p14:creationId xmlns:p14="http://schemas.microsoft.com/office/powerpoint/2010/main" val="1290852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4662470B-5143-6FEF-E71F-98259C51BA6A}"/>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C9A5E03F-EE69-14D8-9C84-EB7252B60CBE}"/>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(1)</a:t>
            </a:r>
            <a:endParaRPr sz="4000" dirty="0"/>
          </a:p>
        </p:txBody>
      </p:sp>
      <p:sp>
        <p:nvSpPr>
          <p:cNvPr id="84" name="Google Shape;84;p14">
            <a:extLst>
              <a:ext uri="{FF2B5EF4-FFF2-40B4-BE49-F238E27FC236}">
                <a16:creationId xmlns:a16="http://schemas.microsoft.com/office/drawing/2014/main" id="{6C83BF0D-7B42-95FB-C197-61639B5712A5}"/>
              </a:ext>
            </a:extLst>
          </p:cNvPr>
          <p:cNvSpPr txBox="1">
            <a:spLocks noGrp="1"/>
          </p:cNvSpPr>
          <p:nvPr>
            <p:ph type="body" idx="1"/>
          </p:nvPr>
        </p:nvSpPr>
        <p:spPr>
          <a:xfrm>
            <a:off x="162750" y="1077970"/>
            <a:ext cx="8818500" cy="5358798"/>
          </a:xfrm>
          <a:prstGeom prst="rect">
            <a:avLst/>
          </a:prstGeom>
        </p:spPr>
        <p:txBody>
          <a:bodyPr spcFirstLastPara="1" wrap="square" lIns="91425" tIns="91425" rIns="91425" bIns="91425" anchor="t" anchorCtr="0">
            <a:noAutofit/>
          </a:bodyPr>
          <a:lstStyle/>
          <a:p>
            <a:pPr lvl="0"/>
            <a:r>
              <a:rPr lang="en-GB" dirty="0"/>
              <a:t>We are visiting a foreign country, and the taxi driver rips we off</a:t>
            </a:r>
          </a:p>
          <a:p>
            <a:pPr lvl="1"/>
            <a:r>
              <a:rPr lang="en-GB" dirty="0"/>
              <a:t>we might be tempted to say that “all taxi drivers in that country are thieves”</a:t>
            </a:r>
          </a:p>
          <a:p>
            <a:pPr lvl="1"/>
            <a:r>
              <a:rPr lang="en-GB" b="1" dirty="0"/>
              <a:t>overgeneralizing</a:t>
            </a:r>
            <a:r>
              <a:rPr lang="en-GB" dirty="0"/>
              <a:t> is something that we humans do all too often</a:t>
            </a:r>
          </a:p>
          <a:p>
            <a:endParaRPr lang="en-GB" dirty="0"/>
          </a:p>
          <a:p>
            <a:r>
              <a:rPr lang="en-GB" dirty="0"/>
              <a:t>Unfortunately, machines can fall into the same trap:  </a:t>
            </a:r>
            <a:r>
              <a:rPr lang="en-GB" b="1" dirty="0"/>
              <a:t>overfitting</a:t>
            </a:r>
          </a:p>
          <a:p>
            <a:pPr lvl="1"/>
            <a:r>
              <a:rPr lang="en-GB" dirty="0"/>
              <a:t>the model performs </a:t>
            </a:r>
            <a:r>
              <a:rPr lang="en-GB" b="1" dirty="0"/>
              <a:t>well on the dataset</a:t>
            </a:r>
            <a:r>
              <a:rPr lang="en-GB" dirty="0"/>
              <a:t>, but it </a:t>
            </a:r>
            <a:r>
              <a:rPr lang="en-GB" b="1" dirty="0"/>
              <a:t>does not generalize well</a:t>
            </a:r>
          </a:p>
          <a:p>
            <a:endParaRPr lang="en-GB" dirty="0"/>
          </a:p>
          <a:p>
            <a:r>
              <a:rPr lang="en-GB" dirty="0"/>
              <a:t>For example, we can use a </a:t>
            </a:r>
            <a:r>
              <a:rPr lang="en-GB" b="1" dirty="0"/>
              <a:t>high-degree polynomial model</a:t>
            </a:r>
          </a:p>
          <a:p>
            <a:endParaRPr lang="en-GB" b="1" dirty="0">
              <a:highlight>
                <a:srgbClr val="FFFF00"/>
              </a:highlight>
            </a:endParaRPr>
          </a:p>
          <a:p>
            <a:pPr marL="120650" indent="0">
              <a:buNone/>
            </a:pPr>
            <a:endParaRPr lang="en-GB" dirty="0"/>
          </a:p>
        </p:txBody>
      </p:sp>
    </p:spTree>
    <p:extLst>
      <p:ext uri="{BB962C8B-B14F-4D97-AF65-F5344CB8AC3E}">
        <p14:creationId xmlns:p14="http://schemas.microsoft.com/office/powerpoint/2010/main" val="1348884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(2)</a:t>
            </a:r>
            <a:endParaRPr sz="4000" dirty="0"/>
          </a:p>
        </p:txBody>
      </p:sp>
      <p:sp>
        <p:nvSpPr>
          <p:cNvPr id="84" name="Google Shape;84;p14"/>
          <p:cNvSpPr txBox="1">
            <a:spLocks noGrp="1"/>
          </p:cNvSpPr>
          <p:nvPr>
            <p:ph type="body" idx="1"/>
          </p:nvPr>
        </p:nvSpPr>
        <p:spPr>
          <a:xfrm>
            <a:off x="162750" y="1001769"/>
            <a:ext cx="8818500" cy="5642871"/>
          </a:xfrm>
          <a:prstGeom prst="rect">
            <a:avLst/>
          </a:prstGeom>
        </p:spPr>
        <p:txBody>
          <a:bodyPr spcFirstLastPara="1" wrap="square" lIns="91425" tIns="91425" rIns="91425" bIns="91425" anchor="t" anchorCtr="0">
            <a:no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It strongly overfits:  perfect on the training set, but we trust its predictions? </a:t>
            </a:r>
          </a:p>
          <a:p>
            <a:r>
              <a:rPr lang="en-GB" dirty="0"/>
              <a:t>Complex models can </a:t>
            </a:r>
            <a:r>
              <a:rPr lang="en-GB" b="1" dirty="0"/>
              <a:t>detect patterns in the noise</a:t>
            </a:r>
          </a:p>
          <a:p>
            <a:pPr lvl="1"/>
            <a:r>
              <a:rPr lang="en-GB" dirty="0"/>
              <a:t>simplify the model by selecting one with fewer parameters </a:t>
            </a:r>
          </a:p>
          <a:p>
            <a:pPr lvl="1"/>
            <a:r>
              <a:rPr lang="en-GB" dirty="0"/>
              <a:t>constraining the model (</a:t>
            </a:r>
            <a:r>
              <a:rPr lang="en-GB" b="1" dirty="0"/>
              <a:t>regularization</a:t>
            </a:r>
            <a:r>
              <a:rPr lang="en-GB" dirty="0"/>
              <a:t>)</a:t>
            </a:r>
          </a:p>
          <a:p>
            <a:pPr lvl="1"/>
            <a:r>
              <a:rPr lang="en-GB" dirty="0"/>
              <a:t>gather more data and/or reduce the noise in the dataset</a:t>
            </a:r>
            <a:endParaRPr lang="en-GB" sz="700" dirty="0"/>
          </a:p>
          <a:p>
            <a:r>
              <a:rPr lang="en-GB" dirty="0"/>
              <a:t>For example, we can regularize our </a:t>
            </a:r>
            <a:r>
              <a:rPr lang="en-GB"/>
              <a:t>linear model</a:t>
            </a:r>
            <a:endParaRPr lang="en-GB" dirty="0"/>
          </a:p>
        </p:txBody>
      </p:sp>
      <p:pic>
        <p:nvPicPr>
          <p:cNvPr id="5" name="Immagine 4" descr="Immagine che contiene linea, Diagramma, testo, diagramma&#10;&#10;Descrizione generata automaticamente">
            <a:extLst>
              <a:ext uri="{FF2B5EF4-FFF2-40B4-BE49-F238E27FC236}">
                <a16:creationId xmlns:a16="http://schemas.microsoft.com/office/drawing/2014/main" id="{35EF82DA-FCFA-C32D-A5C7-4527FF338449}"/>
              </a:ext>
            </a:extLst>
          </p:cNvPr>
          <p:cNvPicPr>
            <a:picLocks noChangeAspect="1"/>
          </p:cNvPicPr>
          <p:nvPr/>
        </p:nvPicPr>
        <p:blipFill>
          <a:blip r:embed="rId3"/>
          <a:stretch>
            <a:fillRect/>
          </a:stretch>
        </p:blipFill>
        <p:spPr>
          <a:xfrm>
            <a:off x="895900" y="1043733"/>
            <a:ext cx="7105100" cy="3058741"/>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20B939D3-D8F9-E7F2-5781-AB48C144C8F9}"/>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98825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(3)</a:t>
            </a:r>
            <a:endParaRPr sz="4000" dirty="0"/>
          </a:p>
        </p:txBody>
      </p:sp>
      <p:sp>
        <p:nvSpPr>
          <p:cNvPr id="84" name="Google Shape;84;p14"/>
          <p:cNvSpPr txBox="1">
            <a:spLocks noGrp="1"/>
          </p:cNvSpPr>
          <p:nvPr>
            <p:ph type="body" idx="1"/>
          </p:nvPr>
        </p:nvSpPr>
        <p:spPr>
          <a:xfrm>
            <a:off x="162750" y="1087114"/>
            <a:ext cx="8895906" cy="5483766"/>
          </a:xfrm>
          <a:prstGeom prst="rect">
            <a:avLst/>
          </a:prstGeom>
        </p:spPr>
        <p:txBody>
          <a:bodyPr spcFirstLastPara="1" wrap="square" lIns="91425" tIns="91425" rIns="91425" bIns="91425" anchor="t" anchorCtr="0">
            <a:no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It has two degrees of freedom (height and slope)</a:t>
            </a:r>
          </a:p>
          <a:p>
            <a:pPr lvl="1"/>
            <a:r>
              <a:rPr lang="en-GB" dirty="0"/>
              <a:t>we can force the slope=0 to have only  one degree of freedom </a:t>
            </a:r>
          </a:p>
          <a:p>
            <a:pPr lvl="1"/>
            <a:r>
              <a:rPr lang="en-GB" dirty="0"/>
              <a:t>the model does not fit the dataset as well as the first model, but it generalizes better</a:t>
            </a:r>
          </a:p>
          <a:p>
            <a:r>
              <a:rPr lang="en-GB" dirty="0"/>
              <a:t>Amount of regularization to apply can be controlled by a </a:t>
            </a:r>
            <a:r>
              <a:rPr lang="en-GB" b="1" dirty="0"/>
              <a:t>hyperparameter</a:t>
            </a:r>
            <a:r>
              <a:rPr lang="en-GB" dirty="0"/>
              <a:t> </a:t>
            </a:r>
          </a:p>
          <a:p>
            <a:pPr lvl="1"/>
            <a:r>
              <a:rPr lang="en-GB" dirty="0"/>
              <a:t>a parameter of a learning algorithm, not of the model</a:t>
            </a:r>
          </a:p>
          <a:p>
            <a:r>
              <a:rPr lang="en-GB" dirty="0"/>
              <a:t>We need to find the </a:t>
            </a:r>
            <a:r>
              <a:rPr lang="en-GB" b="1" dirty="0"/>
              <a:t>right balance </a:t>
            </a:r>
            <a:r>
              <a:rPr lang="en-GB" dirty="0"/>
              <a:t>between </a:t>
            </a:r>
            <a:r>
              <a:rPr lang="en-GB" b="1" dirty="0"/>
              <a:t>fitting the dataset perfectly </a:t>
            </a:r>
            <a:r>
              <a:rPr lang="en-GB" dirty="0"/>
              <a:t>and </a:t>
            </a:r>
            <a:r>
              <a:rPr lang="en-GB" b="1" dirty="0"/>
              <a:t>keeping the model simple enough </a:t>
            </a:r>
            <a:r>
              <a:rPr lang="en-GB" dirty="0"/>
              <a:t>to ensure that it will generalize well</a:t>
            </a:r>
          </a:p>
          <a:p>
            <a:endParaRPr lang="en-GB" dirty="0"/>
          </a:p>
          <a:p>
            <a:endParaRPr lang="en-GB" dirty="0"/>
          </a:p>
          <a:p>
            <a:pPr lvl="1"/>
            <a:endParaRPr lang="en-GB" dirty="0"/>
          </a:p>
        </p:txBody>
      </p:sp>
      <p:pic>
        <p:nvPicPr>
          <p:cNvPr id="3" name="Immagine 2" descr="Immagine che contiene Carattere, Elementi grafici, logo, cerchio&#10;&#10;Descrizione generata automaticamente">
            <a:extLst>
              <a:ext uri="{FF2B5EF4-FFF2-40B4-BE49-F238E27FC236}">
                <a16:creationId xmlns:a16="http://schemas.microsoft.com/office/drawing/2014/main" id="{49F035B9-8492-EB99-F545-35DBB49A9A82}"/>
              </a:ext>
            </a:extLst>
          </p:cNvPr>
          <p:cNvPicPr>
            <a:picLocks noChangeAspect="1"/>
          </p:cNvPicPr>
          <p:nvPr/>
        </p:nvPicPr>
        <p:blipFill>
          <a:blip r:embed="rId3"/>
          <a:stretch>
            <a:fillRect/>
          </a:stretch>
        </p:blipFill>
        <p:spPr>
          <a:xfrm>
            <a:off x="8657668" y="99752"/>
            <a:ext cx="407258" cy="495579"/>
          </a:xfrm>
          <a:prstGeom prst="rect">
            <a:avLst/>
          </a:prstGeom>
        </p:spPr>
      </p:pic>
      <p:pic>
        <p:nvPicPr>
          <p:cNvPr id="5" name="Immagine 4" descr="Immagine che contiene schermata, linea, testo, Diagramma&#10;&#10;Descrizione generata automaticamente">
            <a:extLst>
              <a:ext uri="{FF2B5EF4-FFF2-40B4-BE49-F238E27FC236}">
                <a16:creationId xmlns:a16="http://schemas.microsoft.com/office/drawing/2014/main" id="{9382B62F-0614-C6C0-51B3-52C8C6C227CE}"/>
              </a:ext>
            </a:extLst>
          </p:cNvPr>
          <p:cNvPicPr>
            <a:picLocks noChangeAspect="1"/>
          </p:cNvPicPr>
          <p:nvPr/>
        </p:nvPicPr>
        <p:blipFill>
          <a:blip r:embed="rId4"/>
          <a:stretch>
            <a:fillRect/>
          </a:stretch>
        </p:blipFill>
        <p:spPr>
          <a:xfrm>
            <a:off x="1019305" y="1033878"/>
            <a:ext cx="7105389" cy="3128651"/>
          </a:xfrm>
          <a:prstGeom prst="rect">
            <a:avLst/>
          </a:prstGeom>
        </p:spPr>
      </p:pic>
    </p:spTree>
    <p:extLst>
      <p:ext uri="{BB962C8B-B14F-4D97-AF65-F5344CB8AC3E}">
        <p14:creationId xmlns:p14="http://schemas.microsoft.com/office/powerpoint/2010/main" val="406573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Underfitting</a:t>
            </a:r>
            <a:endParaRPr sz="4000" dirty="0"/>
          </a:p>
        </p:txBody>
      </p:sp>
      <p:sp>
        <p:nvSpPr>
          <p:cNvPr id="84" name="Google Shape;84;p14"/>
          <p:cNvSpPr txBox="1">
            <a:spLocks noGrp="1"/>
          </p:cNvSpPr>
          <p:nvPr>
            <p:ph type="body" idx="1"/>
          </p:nvPr>
        </p:nvSpPr>
        <p:spPr>
          <a:xfrm>
            <a:off x="162750" y="1323134"/>
            <a:ext cx="8818500" cy="5113634"/>
          </a:xfrm>
          <a:prstGeom prst="rect">
            <a:avLst/>
          </a:prstGeom>
        </p:spPr>
        <p:txBody>
          <a:bodyPr spcFirstLastPara="1" wrap="square" lIns="91425" tIns="91425" rIns="91425" bIns="91425" anchor="t" anchorCtr="0">
            <a:noAutofit/>
          </a:bodyPr>
          <a:lstStyle/>
          <a:p>
            <a:pPr lvl="0"/>
            <a:r>
              <a:rPr lang="en-GB" dirty="0"/>
              <a:t>It occurs when the model is </a:t>
            </a:r>
            <a:r>
              <a:rPr lang="en-GB" b="1" dirty="0"/>
              <a:t>too simple </a:t>
            </a:r>
            <a:r>
              <a:rPr lang="en-GB" dirty="0"/>
              <a:t>to learn the underlying structure of the data </a:t>
            </a:r>
          </a:p>
          <a:p>
            <a:pPr lvl="0"/>
            <a:endParaRPr lang="en-GB" dirty="0"/>
          </a:p>
          <a:p>
            <a:pPr lvl="0"/>
            <a:r>
              <a:rPr lang="en-GB" dirty="0"/>
              <a:t>For example, the linear model is prone to underfit</a:t>
            </a:r>
          </a:p>
          <a:p>
            <a:pPr lvl="1"/>
            <a:r>
              <a:rPr lang="en-GB" dirty="0"/>
              <a:t>reality is just more complex than the model</a:t>
            </a:r>
          </a:p>
          <a:p>
            <a:pPr lvl="1"/>
            <a:r>
              <a:rPr lang="en-GB" dirty="0"/>
              <a:t>its predictions are bound to be inaccurate, even on the examples</a:t>
            </a:r>
          </a:p>
          <a:p>
            <a:pPr lvl="0"/>
            <a:endParaRPr lang="en-GB" dirty="0"/>
          </a:p>
          <a:p>
            <a:pPr lvl="0"/>
            <a:r>
              <a:rPr lang="en-GB" dirty="0"/>
              <a:t>The main options for fixing this problem: </a:t>
            </a:r>
          </a:p>
          <a:p>
            <a:pPr lvl="1"/>
            <a:r>
              <a:rPr lang="en-GB" dirty="0"/>
              <a:t>select a more powerful model, with more parameters</a:t>
            </a:r>
          </a:p>
          <a:p>
            <a:pPr lvl="1"/>
            <a:r>
              <a:rPr lang="en-GB" dirty="0"/>
              <a:t>feed better features to the learning algorithm (</a:t>
            </a:r>
            <a:r>
              <a:rPr lang="en-GB" b="1" dirty="0"/>
              <a:t>feature engineering</a:t>
            </a:r>
            <a:r>
              <a:rPr lang="en-GB" dirty="0"/>
              <a:t>)</a:t>
            </a:r>
          </a:p>
          <a:p>
            <a:pPr lvl="1"/>
            <a:r>
              <a:rPr lang="en-GB" dirty="0"/>
              <a:t>reduce the constraints on the model</a:t>
            </a:r>
          </a:p>
          <a:p>
            <a:pPr lvl="2"/>
            <a:r>
              <a:rPr lang="en-GB" dirty="0"/>
              <a:t>reduce the regularization hyperparameter</a:t>
            </a:r>
          </a:p>
          <a:p>
            <a:pPr lvl="1"/>
            <a:endParaRPr lang="en-GB" dirty="0"/>
          </a:p>
        </p:txBody>
      </p:sp>
    </p:spTree>
    <p:extLst>
      <p:ext uri="{BB962C8B-B14F-4D97-AF65-F5344CB8AC3E}">
        <p14:creationId xmlns:p14="http://schemas.microsoft.com/office/powerpoint/2010/main" val="4927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Testing</a:t>
            </a:r>
            <a:endParaRPr sz="4000" dirty="0"/>
          </a:p>
        </p:txBody>
      </p:sp>
      <p:sp>
        <p:nvSpPr>
          <p:cNvPr id="84" name="Google Shape;84;p14"/>
          <p:cNvSpPr txBox="1">
            <a:spLocks noGrp="1"/>
          </p:cNvSpPr>
          <p:nvPr>
            <p:ph type="body" idx="1"/>
          </p:nvPr>
        </p:nvSpPr>
        <p:spPr>
          <a:xfrm>
            <a:off x="162750" y="1243014"/>
            <a:ext cx="8818500" cy="5029199"/>
          </a:xfrm>
          <a:prstGeom prst="rect">
            <a:avLst/>
          </a:prstGeom>
        </p:spPr>
        <p:txBody>
          <a:bodyPr spcFirstLastPara="1" wrap="square" lIns="91425" tIns="91425" rIns="91425" bIns="91425" anchor="t" anchorCtr="0">
            <a:noAutofit/>
          </a:bodyPr>
          <a:lstStyle/>
          <a:p>
            <a:pPr lvl="0"/>
            <a:r>
              <a:rPr lang="en-GB" dirty="0"/>
              <a:t>To know </a:t>
            </a:r>
            <a:r>
              <a:rPr lang="en-GB" b="1" dirty="0"/>
              <a:t>how well a model will generalize </a:t>
            </a:r>
            <a:r>
              <a:rPr lang="en-GB" dirty="0"/>
              <a:t>to new cases we can try it out on new cases</a:t>
            </a:r>
          </a:p>
          <a:p>
            <a:pPr lvl="1"/>
            <a:r>
              <a:rPr lang="en-GB" dirty="0"/>
              <a:t>put the model in production and monitor how well it performs</a:t>
            </a:r>
          </a:p>
          <a:p>
            <a:pPr lvl="1"/>
            <a:r>
              <a:rPr lang="en-GB" dirty="0"/>
              <a:t>if the model is horribly bad, the users will complain, not the best idea</a:t>
            </a:r>
          </a:p>
          <a:p>
            <a:pPr lvl="1"/>
            <a:endParaRPr lang="en-GB" sz="1000" dirty="0"/>
          </a:p>
          <a:p>
            <a:pPr lvl="0"/>
            <a:r>
              <a:rPr lang="en-GB" dirty="0"/>
              <a:t>Split data into </a:t>
            </a:r>
            <a:r>
              <a:rPr lang="en-GB" b="1" dirty="0"/>
              <a:t>two sets</a:t>
            </a:r>
          </a:p>
          <a:p>
            <a:pPr lvl="1"/>
            <a:r>
              <a:rPr lang="en-GB" dirty="0"/>
              <a:t>the </a:t>
            </a:r>
            <a:r>
              <a:rPr lang="en-GB" b="1" dirty="0"/>
              <a:t>training set </a:t>
            </a:r>
          </a:p>
          <a:p>
            <a:pPr lvl="1"/>
            <a:r>
              <a:rPr lang="en-GB" dirty="0"/>
              <a:t>the </a:t>
            </a:r>
            <a:r>
              <a:rPr lang="en-GB" b="1" dirty="0"/>
              <a:t>test set</a:t>
            </a:r>
          </a:p>
          <a:p>
            <a:pPr lvl="1"/>
            <a:r>
              <a:rPr lang="en-GB" dirty="0"/>
              <a:t>train the model using the training set, and test it using the test set</a:t>
            </a:r>
          </a:p>
          <a:p>
            <a:endParaRPr lang="en-GB" sz="1100" dirty="0"/>
          </a:p>
          <a:p>
            <a:r>
              <a:rPr lang="en-GB" dirty="0"/>
              <a:t>The error rate on new cases is called the </a:t>
            </a:r>
            <a:r>
              <a:rPr lang="en-GB" b="1" dirty="0"/>
              <a:t>generalization error </a:t>
            </a:r>
          </a:p>
          <a:p>
            <a:pPr lvl="1"/>
            <a:r>
              <a:rPr lang="en-GB" dirty="0"/>
              <a:t>how well the model will perform on instances it has never seen before</a:t>
            </a:r>
          </a:p>
          <a:p>
            <a:pPr lvl="1"/>
            <a:r>
              <a:rPr lang="en-GB" dirty="0"/>
              <a:t>evaluating the model on the test set provides an estimate of this error</a:t>
            </a:r>
          </a:p>
          <a:p>
            <a:endParaRPr lang="en-GB" sz="1100" dirty="0"/>
          </a:p>
          <a:p>
            <a:r>
              <a:rPr lang="en-GB" dirty="0"/>
              <a:t>It is common to use 80% of the data for training and hold out 20% for testing</a:t>
            </a:r>
          </a:p>
          <a:p>
            <a:pPr lvl="0"/>
            <a:endParaRPr lang="en-GB" dirty="0"/>
          </a:p>
          <a:p>
            <a:pPr lvl="0"/>
            <a:endParaRPr lang="en-GB" dirty="0"/>
          </a:p>
          <a:p>
            <a:pPr lvl="1"/>
            <a:endParaRPr lang="en-GB" dirty="0"/>
          </a:p>
        </p:txBody>
      </p:sp>
    </p:spTree>
    <p:extLst>
      <p:ext uri="{BB962C8B-B14F-4D97-AF65-F5344CB8AC3E}">
        <p14:creationId xmlns:p14="http://schemas.microsoft.com/office/powerpoint/2010/main" val="204206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67F1794-80F9-7B01-371D-EBB27FE1BB81}"/>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E97C89C-2AB3-BA86-4F09-CBB6DF10F6C3}"/>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Bias and Variance</a:t>
            </a:r>
            <a:endParaRPr sz="4000" dirty="0"/>
          </a:p>
        </p:txBody>
      </p:sp>
      <p:pic>
        <p:nvPicPr>
          <p:cNvPr id="3" name="Immagine 2" descr="Immagine che contiene testo, diagramma, linea, Diagramma&#10;&#10;Descrizione generata automaticamente">
            <a:extLst>
              <a:ext uri="{FF2B5EF4-FFF2-40B4-BE49-F238E27FC236}">
                <a16:creationId xmlns:a16="http://schemas.microsoft.com/office/drawing/2014/main" id="{14B6F3F7-D7BB-47DF-1C8E-9C37AA72251B}"/>
              </a:ext>
            </a:extLst>
          </p:cNvPr>
          <p:cNvPicPr>
            <a:picLocks noChangeAspect="1"/>
          </p:cNvPicPr>
          <p:nvPr/>
        </p:nvPicPr>
        <p:blipFill>
          <a:blip r:embed="rId3"/>
          <a:stretch>
            <a:fillRect/>
          </a:stretch>
        </p:blipFill>
        <p:spPr>
          <a:xfrm>
            <a:off x="883920" y="1125012"/>
            <a:ext cx="7032850" cy="5529787"/>
          </a:xfrm>
          <a:prstGeom prst="rect">
            <a:avLst/>
          </a:prstGeom>
        </p:spPr>
      </p:pic>
    </p:spTree>
    <p:extLst>
      <p:ext uri="{BB962C8B-B14F-4D97-AF65-F5344CB8AC3E}">
        <p14:creationId xmlns:p14="http://schemas.microsoft.com/office/powerpoint/2010/main" val="3252278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Validation</a:t>
            </a:r>
            <a:endParaRPr sz="4000" dirty="0"/>
          </a:p>
        </p:txBody>
      </p:sp>
      <p:sp>
        <p:nvSpPr>
          <p:cNvPr id="84" name="Google Shape;84;p14"/>
          <p:cNvSpPr txBox="1">
            <a:spLocks noGrp="1"/>
          </p:cNvSpPr>
          <p:nvPr>
            <p:ph type="body" idx="1"/>
          </p:nvPr>
        </p:nvSpPr>
        <p:spPr>
          <a:xfrm>
            <a:off x="162750" y="1243014"/>
            <a:ext cx="8818500" cy="5029199"/>
          </a:xfrm>
          <a:prstGeom prst="rect">
            <a:avLst/>
          </a:prstGeom>
        </p:spPr>
        <p:txBody>
          <a:bodyPr spcFirstLastPara="1" wrap="square" lIns="91425" tIns="91425" rIns="91425" bIns="91425" anchor="t" anchorCtr="0">
            <a:noAutofit/>
          </a:bodyPr>
          <a:lstStyle/>
          <a:p>
            <a:r>
              <a:rPr lang="en-GB" b="1" dirty="0"/>
              <a:t>How do we choose the value of the regularization hyperparameter? </a:t>
            </a:r>
          </a:p>
          <a:p>
            <a:pPr lvl="1"/>
            <a:r>
              <a:rPr lang="en-GB" dirty="0"/>
              <a:t>train several different models using different values for the hyperparameter</a:t>
            </a:r>
          </a:p>
          <a:p>
            <a:pPr lvl="1"/>
            <a:r>
              <a:rPr lang="en-GB" dirty="0"/>
              <a:t>then select the value that produces the lowest generalization error</a:t>
            </a:r>
          </a:p>
          <a:p>
            <a:pPr lvl="1"/>
            <a:r>
              <a:rPr lang="en-GB" dirty="0"/>
              <a:t>the model is unlikely to perform as well on new data!</a:t>
            </a:r>
          </a:p>
          <a:p>
            <a:pPr lvl="1"/>
            <a:endParaRPr lang="en-GB" sz="900" dirty="0"/>
          </a:p>
          <a:p>
            <a:pPr lvl="0"/>
            <a:r>
              <a:rPr lang="en-GB" dirty="0"/>
              <a:t>If we measure the generalization error multiple times on the test set, we are </a:t>
            </a:r>
            <a:r>
              <a:rPr lang="en-GB" b="1" dirty="0"/>
              <a:t>adapting the model and hyperparameters</a:t>
            </a:r>
            <a:r>
              <a:rPr lang="en-GB" dirty="0"/>
              <a:t> to produce the best model for that particular set!</a:t>
            </a:r>
          </a:p>
          <a:p>
            <a:pPr lvl="0"/>
            <a:endParaRPr lang="en-GB" sz="1400" dirty="0"/>
          </a:p>
          <a:p>
            <a:pPr lvl="0"/>
            <a:r>
              <a:rPr lang="en-GB" dirty="0"/>
              <a:t>Hold out part of the training set to evaluate models: </a:t>
            </a:r>
            <a:r>
              <a:rPr lang="en-GB" b="1" dirty="0"/>
              <a:t>validation set</a:t>
            </a:r>
          </a:p>
          <a:p>
            <a:pPr lvl="1"/>
            <a:r>
              <a:rPr lang="en-GB" dirty="0"/>
              <a:t>train multiple models with various hyperparameters on the reduced training set</a:t>
            </a:r>
          </a:p>
          <a:p>
            <a:pPr lvl="1"/>
            <a:r>
              <a:rPr lang="en-GB" dirty="0"/>
              <a:t>then select the model that performs best on the validation set</a:t>
            </a:r>
          </a:p>
          <a:p>
            <a:pPr lvl="1"/>
            <a:r>
              <a:rPr lang="en-GB" dirty="0"/>
              <a:t>train the best model on the full training set</a:t>
            </a:r>
          </a:p>
          <a:p>
            <a:pPr lvl="1"/>
            <a:r>
              <a:rPr lang="en-GB" dirty="0"/>
              <a:t>evaluate the final model on the test set to get an estimate of the generalization error</a:t>
            </a:r>
          </a:p>
          <a:p>
            <a:pPr lvl="0"/>
            <a:endParaRPr lang="en-GB" dirty="0"/>
          </a:p>
          <a:p>
            <a:pPr lvl="0"/>
            <a:endParaRPr lang="en-GB" dirty="0"/>
          </a:p>
          <a:p>
            <a:pPr lvl="0"/>
            <a:endParaRPr lang="en-GB" dirty="0"/>
          </a:p>
          <a:p>
            <a:pPr lvl="0"/>
            <a:endParaRPr lang="en-GB" dirty="0"/>
          </a:p>
          <a:p>
            <a:pPr lvl="0"/>
            <a:endParaRPr lang="en-GB" dirty="0"/>
          </a:p>
          <a:p>
            <a:pPr lvl="1"/>
            <a:endParaRPr lang="en-GB" dirty="0"/>
          </a:p>
        </p:txBody>
      </p:sp>
    </p:spTree>
    <p:extLst>
      <p:ext uri="{BB962C8B-B14F-4D97-AF65-F5344CB8AC3E}">
        <p14:creationId xmlns:p14="http://schemas.microsoft.com/office/powerpoint/2010/main" val="403887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No free-lunch theorem</a:t>
            </a:r>
            <a:endParaRPr sz="4000" dirty="0"/>
          </a:p>
        </p:txBody>
      </p:sp>
      <p:sp>
        <p:nvSpPr>
          <p:cNvPr id="84" name="Google Shape;84;p14"/>
          <p:cNvSpPr txBox="1">
            <a:spLocks noGrp="1"/>
          </p:cNvSpPr>
          <p:nvPr>
            <p:ph type="body" idx="1"/>
          </p:nvPr>
        </p:nvSpPr>
        <p:spPr>
          <a:xfrm>
            <a:off x="162750" y="1062408"/>
            <a:ext cx="8818500" cy="5482573"/>
          </a:xfrm>
          <a:prstGeom prst="rect">
            <a:avLst/>
          </a:prstGeom>
        </p:spPr>
        <p:txBody>
          <a:bodyPr spcFirstLastPara="1" wrap="square" lIns="91425" tIns="91425" rIns="91425" bIns="91425" anchor="t" anchorCtr="0">
            <a:noAutofit/>
          </a:bodyPr>
          <a:lstStyle/>
          <a:p>
            <a:pPr lvl="0"/>
            <a:r>
              <a:rPr lang="en-GB" dirty="0"/>
              <a:t>A model is a </a:t>
            </a:r>
            <a:r>
              <a:rPr lang="en-GB" b="1" dirty="0"/>
              <a:t>simplified version </a:t>
            </a:r>
            <a:r>
              <a:rPr lang="en-GB" dirty="0"/>
              <a:t>of the observations, it discards the superfluous details that are unlikely to generalize to new instances</a:t>
            </a:r>
          </a:p>
          <a:p>
            <a:pPr lvl="1"/>
            <a:r>
              <a:rPr lang="en-GB" dirty="0"/>
              <a:t>a linear model assumes that the data is fundamentally linear </a:t>
            </a:r>
          </a:p>
          <a:p>
            <a:pPr lvl="1"/>
            <a:r>
              <a:rPr lang="en-GB" dirty="0"/>
              <a:t>distance between instances and the straight line is just noise: can safely be ignored</a:t>
            </a:r>
          </a:p>
          <a:p>
            <a:r>
              <a:rPr lang="en-GB" dirty="0"/>
              <a:t>To decide what data to discard and what data to keep, </a:t>
            </a:r>
            <a:r>
              <a:rPr lang="en-GB" b="1" dirty="0"/>
              <a:t>we must make assumptions</a:t>
            </a:r>
            <a:r>
              <a:rPr lang="en-GB" dirty="0"/>
              <a:t> </a:t>
            </a:r>
          </a:p>
          <a:p>
            <a:pPr lvl="0"/>
            <a:r>
              <a:rPr lang="en-GB" dirty="0"/>
              <a:t>If we make </a:t>
            </a:r>
            <a:r>
              <a:rPr lang="en-GB" b="1" dirty="0"/>
              <a:t>absolutely no assumption,  </a:t>
            </a:r>
            <a:r>
              <a:rPr lang="en-GB" dirty="0"/>
              <a:t>there is no reason to prefer a model over any other</a:t>
            </a:r>
          </a:p>
          <a:p>
            <a:pPr lvl="1"/>
            <a:r>
              <a:rPr lang="en-GB" dirty="0"/>
              <a:t>for some datasets the best model is a linear model</a:t>
            </a:r>
          </a:p>
          <a:p>
            <a:pPr lvl="1"/>
            <a:r>
              <a:rPr lang="en-GB" dirty="0"/>
              <a:t>while for other datasets it is a neural network</a:t>
            </a:r>
          </a:p>
          <a:p>
            <a:pPr marL="590550" lvl="1" indent="0">
              <a:buNone/>
            </a:pPr>
            <a:endParaRPr lang="en-GB" sz="700" dirty="0"/>
          </a:p>
          <a:p>
            <a:r>
              <a:rPr lang="en-GB" b="1" dirty="0"/>
              <a:t>There is no model that is a priori guaranteed to work better </a:t>
            </a:r>
          </a:p>
          <a:p>
            <a:pPr lvl="1"/>
            <a:r>
              <a:rPr lang="en-GB" dirty="0"/>
              <a:t>the only way to know for sure the best model is to evaluate them all</a:t>
            </a:r>
          </a:p>
          <a:p>
            <a:pPr lvl="1"/>
            <a:r>
              <a:rPr lang="en-GB" dirty="0"/>
              <a:t>since this is not possible, </a:t>
            </a:r>
            <a:r>
              <a:rPr lang="en-GB" b="1" dirty="0"/>
              <a:t>in practice we always make some reasonable assumptions</a:t>
            </a:r>
            <a:r>
              <a:rPr lang="en-GB" dirty="0"/>
              <a:t> about the data and evaluate only a few reasonable models</a:t>
            </a:r>
          </a:p>
          <a:p>
            <a:pPr lvl="1"/>
            <a:r>
              <a:rPr lang="en-GB" dirty="0"/>
              <a:t>[D. H. Wolpert. "The Lack of A Priori Distinctions Between Learning Algorithms”]</a:t>
            </a:r>
          </a:p>
          <a:p>
            <a:pPr lvl="0"/>
            <a:endParaRPr lang="en-GB" dirty="0"/>
          </a:p>
          <a:p>
            <a:pPr lvl="0"/>
            <a:endParaRPr lang="en-GB" dirty="0"/>
          </a:p>
          <a:p>
            <a:pPr lvl="1"/>
            <a:endParaRPr lang="en-GB" dirty="0"/>
          </a:p>
        </p:txBody>
      </p:sp>
    </p:spTree>
    <p:extLst>
      <p:ext uri="{BB962C8B-B14F-4D97-AF65-F5344CB8AC3E}">
        <p14:creationId xmlns:p14="http://schemas.microsoft.com/office/powerpoint/2010/main" val="10424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2E7D3DAC-FF10-BCED-F07D-2BC6EA1EAF2F}"/>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74368529-F0BD-0E67-2882-EA1A894CCD02}"/>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Traditional Programming (2)</a:t>
            </a:r>
            <a:endParaRPr sz="4000" dirty="0"/>
          </a:p>
        </p:txBody>
      </p:sp>
      <p:sp>
        <p:nvSpPr>
          <p:cNvPr id="84" name="Google Shape;84;p14">
            <a:extLst>
              <a:ext uri="{FF2B5EF4-FFF2-40B4-BE49-F238E27FC236}">
                <a16:creationId xmlns:a16="http://schemas.microsoft.com/office/drawing/2014/main" id="{7D896105-E8B5-0F13-2441-F9AE50D6CBC6}"/>
              </a:ext>
            </a:extLst>
          </p:cNvPr>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Example: </a:t>
            </a:r>
            <a:r>
              <a:rPr lang="en-GB" b="1" dirty="0"/>
              <a:t>activity detection</a:t>
            </a:r>
          </a:p>
          <a:p>
            <a:endParaRPr lang="en-GB" dirty="0"/>
          </a:p>
          <a:p>
            <a:endParaRPr lang="en-GB" dirty="0"/>
          </a:p>
          <a:p>
            <a:endParaRPr lang="en-GB" dirty="0"/>
          </a:p>
          <a:p>
            <a:endParaRPr lang="en-GB" dirty="0"/>
          </a:p>
          <a:p>
            <a:endParaRPr lang="en-GB" dirty="0"/>
          </a:p>
          <a:p>
            <a:endParaRPr lang="en-GB" dirty="0"/>
          </a:p>
        </p:txBody>
      </p:sp>
      <p:pic>
        <p:nvPicPr>
          <p:cNvPr id="4" name="Immagine 3">
            <a:extLst>
              <a:ext uri="{FF2B5EF4-FFF2-40B4-BE49-F238E27FC236}">
                <a16:creationId xmlns:a16="http://schemas.microsoft.com/office/drawing/2014/main" id="{6B6A59F7-053E-56AF-BC1A-CDF331DACC26}"/>
              </a:ext>
            </a:extLst>
          </p:cNvPr>
          <p:cNvPicPr>
            <a:picLocks noChangeAspect="1"/>
          </p:cNvPicPr>
          <p:nvPr/>
        </p:nvPicPr>
        <p:blipFill>
          <a:blip r:embed="rId3"/>
          <a:stretch>
            <a:fillRect/>
          </a:stretch>
        </p:blipFill>
        <p:spPr>
          <a:xfrm>
            <a:off x="162750" y="1920097"/>
            <a:ext cx="8942955" cy="3776165"/>
          </a:xfrm>
          <a:prstGeom prst="rect">
            <a:avLst/>
          </a:prstGeom>
        </p:spPr>
      </p:pic>
    </p:spTree>
    <p:extLst>
      <p:ext uri="{BB962C8B-B14F-4D97-AF65-F5344CB8AC3E}">
        <p14:creationId xmlns:p14="http://schemas.microsoft.com/office/powerpoint/2010/main" val="24234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(1)</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Programmer feeds data into an algorithm and lets it </a:t>
            </a:r>
            <a:r>
              <a:rPr lang="en-GB" b="1" dirty="0"/>
              <a:t>discover</a:t>
            </a:r>
            <a:r>
              <a:rPr lang="en-GB" dirty="0"/>
              <a:t> the rules</a:t>
            </a:r>
          </a:p>
          <a:p>
            <a:r>
              <a:rPr lang="en-GB" dirty="0"/>
              <a:t>ML algorithm builds a </a:t>
            </a:r>
            <a:r>
              <a:rPr lang="en-GB" b="1" dirty="0"/>
              <a:t>model</a:t>
            </a:r>
            <a:r>
              <a:rPr lang="en-GB" dirty="0"/>
              <a:t> of the system based on the  data provided, through a process we call </a:t>
            </a:r>
            <a:r>
              <a:rPr lang="en-GB" b="1" dirty="0"/>
              <a:t>training</a:t>
            </a:r>
            <a:r>
              <a:rPr lang="en-GB" dirty="0"/>
              <a:t> </a:t>
            </a:r>
          </a:p>
          <a:p>
            <a:r>
              <a:rPr lang="en-GB" dirty="0"/>
              <a:t>We run data through the model to make </a:t>
            </a:r>
            <a:r>
              <a:rPr lang="en-GB" b="1" dirty="0"/>
              <a:t>predictions</a:t>
            </a:r>
            <a:r>
              <a:rPr lang="en-GB" dirty="0"/>
              <a:t>, in  a process called </a:t>
            </a:r>
            <a:r>
              <a:rPr lang="en-GB" b="1" dirty="0"/>
              <a:t>inference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A technique for using computers to </a:t>
            </a:r>
            <a:r>
              <a:rPr lang="en-GB" b="1" dirty="0"/>
              <a:t>predict things</a:t>
            </a:r>
            <a:r>
              <a:rPr lang="en-GB" dirty="0"/>
              <a:t> based on </a:t>
            </a:r>
            <a:r>
              <a:rPr lang="en-GB" b="1" dirty="0"/>
              <a:t>past observations</a:t>
            </a:r>
          </a:p>
          <a:p>
            <a:endParaRPr lang="en-GB" dirty="0"/>
          </a:p>
          <a:p>
            <a:pPr lvl="1"/>
            <a:endParaRPr lang="en-GB" dirty="0"/>
          </a:p>
        </p:txBody>
      </p:sp>
      <p:pic>
        <p:nvPicPr>
          <p:cNvPr id="4" name="Immagine 3">
            <a:extLst>
              <a:ext uri="{FF2B5EF4-FFF2-40B4-BE49-F238E27FC236}">
                <a16:creationId xmlns:a16="http://schemas.microsoft.com/office/drawing/2014/main" id="{7B1C9C93-2501-3A0A-5CEE-469CAA470C02}"/>
              </a:ext>
            </a:extLst>
          </p:cNvPr>
          <p:cNvPicPr>
            <a:picLocks noChangeAspect="1"/>
          </p:cNvPicPr>
          <p:nvPr/>
        </p:nvPicPr>
        <p:blipFill>
          <a:blip r:embed="rId3"/>
          <a:stretch>
            <a:fillRect/>
          </a:stretch>
        </p:blipFill>
        <p:spPr>
          <a:xfrm>
            <a:off x="685800" y="2934325"/>
            <a:ext cx="7772400" cy="2665895"/>
          </a:xfrm>
          <a:prstGeom prst="rect">
            <a:avLst/>
          </a:prstGeom>
        </p:spPr>
      </p:pic>
    </p:spTree>
    <p:extLst>
      <p:ext uri="{BB962C8B-B14F-4D97-AF65-F5344CB8AC3E}">
        <p14:creationId xmlns:p14="http://schemas.microsoft.com/office/powerpoint/2010/main" val="205670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33E8072C-796B-F9EC-EA3C-5F68D3A398F6}"/>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7DC9E264-C0AB-52F0-625E-CE8F10D084E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(2)</a:t>
            </a:r>
            <a:endParaRPr sz="4000" dirty="0"/>
          </a:p>
        </p:txBody>
      </p:sp>
      <p:sp>
        <p:nvSpPr>
          <p:cNvPr id="84" name="Google Shape;84;p14">
            <a:extLst>
              <a:ext uri="{FF2B5EF4-FFF2-40B4-BE49-F238E27FC236}">
                <a16:creationId xmlns:a16="http://schemas.microsoft.com/office/drawing/2014/main" id="{5FEC586F-07A3-6EE0-4EBB-BA51FA1EBAFD}"/>
              </a:ext>
            </a:extLst>
          </p:cNvPr>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endParaRPr lang="en-GB" dirty="0"/>
          </a:p>
          <a:p>
            <a:pPr lvl="1"/>
            <a:endParaRPr lang="en-GB" dirty="0"/>
          </a:p>
        </p:txBody>
      </p:sp>
      <p:pic>
        <p:nvPicPr>
          <p:cNvPr id="3" name="Immagine 2" descr="Immagine che contiene Ruota di bicicletta, bicicletta, ruota, Veicolo terrestre&#10;&#10;Descrizione generata automaticamente">
            <a:extLst>
              <a:ext uri="{FF2B5EF4-FFF2-40B4-BE49-F238E27FC236}">
                <a16:creationId xmlns:a16="http://schemas.microsoft.com/office/drawing/2014/main" id="{EC938548-5DF9-AA90-41E8-37DA9733B9CB}"/>
              </a:ext>
            </a:extLst>
          </p:cNvPr>
          <p:cNvPicPr>
            <a:picLocks noChangeAspect="1"/>
          </p:cNvPicPr>
          <p:nvPr/>
        </p:nvPicPr>
        <p:blipFill>
          <a:blip r:embed="rId3"/>
          <a:stretch>
            <a:fillRect/>
          </a:stretch>
        </p:blipFill>
        <p:spPr>
          <a:xfrm>
            <a:off x="162750" y="1240587"/>
            <a:ext cx="8882838" cy="3436343"/>
          </a:xfrm>
          <a:prstGeom prst="rect">
            <a:avLst/>
          </a:prstGeom>
        </p:spPr>
      </p:pic>
      <p:sp>
        <p:nvSpPr>
          <p:cNvPr id="7" name="Google Shape;84;p14">
            <a:extLst>
              <a:ext uri="{FF2B5EF4-FFF2-40B4-BE49-F238E27FC236}">
                <a16:creationId xmlns:a16="http://schemas.microsoft.com/office/drawing/2014/main" id="{F3CC1849-02B1-D769-3637-B3C8179EDB2A}"/>
              </a:ext>
            </a:extLst>
          </p:cNvPr>
          <p:cNvSpPr txBox="1">
            <a:spLocks/>
          </p:cNvSpPr>
          <p:nvPr/>
        </p:nvSpPr>
        <p:spPr>
          <a:xfrm>
            <a:off x="195882" y="1196133"/>
            <a:ext cx="8818500" cy="5224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Open Sans"/>
              <a:buChar char="●"/>
              <a:defRPr sz="17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600"/>
              </a:spcBef>
              <a:spcAft>
                <a:spcPts val="60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600"/>
              </a:spcBef>
              <a:spcAft>
                <a:spcPts val="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5pPr>
            <a:lvl6pPr marL="2743200" marR="0" lvl="5"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6pPr>
            <a:lvl7pPr marL="3200400" marR="0" lvl="6"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7pPr>
            <a:lvl8pPr marL="3657600" marR="0" lvl="7"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8pPr>
            <a:lvl9pPr marL="4114800" marR="0" lvl="8" indent="-292100" algn="l" rtl="0">
              <a:lnSpc>
                <a:spcPct val="115000"/>
              </a:lnSpc>
              <a:spcBef>
                <a:spcPts val="1600"/>
              </a:spcBef>
              <a:spcAft>
                <a:spcPts val="160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9p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matching parts of the data with the label that describes the activity, the computer might be able to </a:t>
            </a:r>
            <a:r>
              <a:rPr lang="en-GB" b="1" dirty="0"/>
              <a:t>figure out the rules</a:t>
            </a:r>
            <a:r>
              <a:rPr lang="en-GB" dirty="0"/>
              <a:t> for what makes an activity walking or running or biking or even golfing!</a:t>
            </a:r>
            <a:endParaRPr lang="en-GB" b="1"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61373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(3)</a:t>
            </a:r>
            <a:endParaRPr sz="4000" dirty="0"/>
          </a:p>
        </p:txBody>
      </p:sp>
      <p:sp>
        <p:nvSpPr>
          <p:cNvPr id="84" name="Google Shape;84;p14"/>
          <p:cNvSpPr txBox="1">
            <a:spLocks noGrp="1"/>
          </p:cNvSpPr>
          <p:nvPr>
            <p:ph type="body" idx="1"/>
          </p:nvPr>
        </p:nvSpPr>
        <p:spPr>
          <a:xfrm>
            <a:off x="162750" y="1043733"/>
            <a:ext cx="8818500" cy="5393034"/>
          </a:xfrm>
          <a:prstGeom prst="rect">
            <a:avLst/>
          </a:prstGeom>
        </p:spPr>
        <p:txBody>
          <a:bodyPr spcFirstLastPara="1" wrap="square" lIns="91425" tIns="91425" rIns="91425" bIns="91425" anchor="t" anchorCtr="0">
            <a:noAutofit/>
          </a:bodyPr>
          <a:lstStyle/>
          <a:p>
            <a:r>
              <a:rPr lang="en-GB" dirty="0"/>
              <a:t>ML </a:t>
            </a:r>
            <a:r>
              <a:rPr lang="en-GB" b="1" dirty="0"/>
              <a:t>make a guess</a:t>
            </a:r>
            <a:r>
              <a:rPr lang="en-GB" dirty="0"/>
              <a:t> about to the relationship between the data and its labels </a:t>
            </a:r>
          </a:p>
          <a:p>
            <a:r>
              <a:rPr lang="en-GB" dirty="0"/>
              <a:t>Then it </a:t>
            </a:r>
            <a:r>
              <a:rPr lang="en-GB" b="1" dirty="0"/>
              <a:t>measures how good or how bad that guess is</a:t>
            </a:r>
            <a:r>
              <a:rPr lang="en-GB" dirty="0"/>
              <a:t>  (accuracy)</a:t>
            </a:r>
          </a:p>
          <a:p>
            <a:r>
              <a:rPr lang="en-GB" dirty="0"/>
              <a:t>Then it use this measure </a:t>
            </a:r>
            <a:r>
              <a:rPr lang="en-GB" b="1" dirty="0"/>
              <a:t>to figure out a new better guess</a:t>
            </a:r>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If we repeat the process, each subsequent guess gets better than the previous one (</a:t>
            </a:r>
            <a:r>
              <a:rPr lang="en-GB" b="1" dirty="0"/>
              <a:t>learning from experience</a:t>
            </a:r>
            <a:r>
              <a:rPr lang="en-GB" dirty="0"/>
              <a:t>) and we constructs a </a:t>
            </a:r>
            <a:r>
              <a:rPr lang="en-GB" b="1" dirty="0"/>
              <a:t>model</a:t>
            </a:r>
            <a:r>
              <a:rPr lang="en-GB" dirty="0"/>
              <a:t> that can then used to label new data (</a:t>
            </a:r>
            <a:r>
              <a:rPr lang="en-GB" b="1" dirty="0"/>
              <a:t>inference</a:t>
            </a:r>
            <a:r>
              <a:rPr lang="en-GB" dirty="0"/>
              <a:t>)</a:t>
            </a:r>
          </a:p>
          <a:p>
            <a:pPr lvl="1"/>
            <a:endParaRPr lang="en-GB" dirty="0"/>
          </a:p>
          <a:p>
            <a:pPr lvl="1"/>
            <a:endParaRPr lang="en-GB" dirty="0"/>
          </a:p>
          <a:p>
            <a:pPr lvl="1"/>
            <a:endParaRPr lang="en-GB" dirty="0"/>
          </a:p>
        </p:txBody>
      </p:sp>
      <p:pic>
        <p:nvPicPr>
          <p:cNvPr id="3" name="Immagine 2">
            <a:extLst>
              <a:ext uri="{FF2B5EF4-FFF2-40B4-BE49-F238E27FC236}">
                <a16:creationId xmlns:a16="http://schemas.microsoft.com/office/drawing/2014/main" id="{02288562-E45D-7196-0F1E-971B667DE784}"/>
              </a:ext>
            </a:extLst>
          </p:cNvPr>
          <p:cNvPicPr>
            <a:picLocks noChangeAspect="1"/>
          </p:cNvPicPr>
          <p:nvPr/>
        </p:nvPicPr>
        <p:blipFill>
          <a:blip r:embed="rId3"/>
          <a:stretch>
            <a:fillRect/>
          </a:stretch>
        </p:blipFill>
        <p:spPr>
          <a:xfrm>
            <a:off x="749508" y="2124858"/>
            <a:ext cx="7588770" cy="1766184"/>
          </a:xfrm>
          <a:prstGeom prst="rect">
            <a:avLst/>
          </a:prstGeom>
        </p:spPr>
      </p:pic>
      <p:pic>
        <p:nvPicPr>
          <p:cNvPr id="5" name="Immagine 4" descr="Immagine che contiene testo, calligrafia, Carattere, bianco&#10;&#10;Descrizione generata automaticamente">
            <a:extLst>
              <a:ext uri="{FF2B5EF4-FFF2-40B4-BE49-F238E27FC236}">
                <a16:creationId xmlns:a16="http://schemas.microsoft.com/office/drawing/2014/main" id="{F8CCB1D6-EA9E-A66A-834B-12224306DEC3}"/>
              </a:ext>
            </a:extLst>
          </p:cNvPr>
          <p:cNvPicPr>
            <a:picLocks noChangeAspect="1"/>
          </p:cNvPicPr>
          <p:nvPr/>
        </p:nvPicPr>
        <p:blipFill>
          <a:blip r:embed="rId4"/>
          <a:stretch>
            <a:fillRect/>
          </a:stretch>
        </p:blipFill>
        <p:spPr>
          <a:xfrm>
            <a:off x="1843947" y="5075182"/>
            <a:ext cx="5456106" cy="1548598"/>
          </a:xfrm>
          <a:prstGeom prst="rect">
            <a:avLst/>
          </a:prstGeom>
        </p:spPr>
      </p:pic>
    </p:spTree>
    <p:extLst>
      <p:ext uri="{BB962C8B-B14F-4D97-AF65-F5344CB8AC3E}">
        <p14:creationId xmlns:p14="http://schemas.microsoft.com/office/powerpoint/2010/main" val="154915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Model definition</a:t>
            </a:r>
            <a:endParaRPr sz="4000" dirty="0"/>
          </a:p>
        </p:txBody>
      </p:sp>
      <p:sp>
        <p:nvSpPr>
          <p:cNvPr id="84" name="Google Shape;84;p14"/>
          <p:cNvSpPr txBox="1">
            <a:spLocks noGrp="1"/>
          </p:cNvSpPr>
          <p:nvPr>
            <p:ph type="body" idx="1"/>
          </p:nvPr>
        </p:nvSpPr>
        <p:spPr>
          <a:xfrm>
            <a:off x="162750" y="953001"/>
            <a:ext cx="8818500" cy="5515563"/>
          </a:xfrm>
          <a:prstGeom prst="rect">
            <a:avLst/>
          </a:prstGeom>
        </p:spPr>
        <p:txBody>
          <a:bodyPr spcFirstLastPara="1" wrap="square" lIns="91425" tIns="91425" rIns="91425" bIns="91425" anchor="t" anchorCtr="0">
            <a:noAutofit/>
          </a:bodyPr>
          <a:lstStyle/>
          <a:p>
            <a:pPr lvl="0"/>
            <a:r>
              <a:rPr lang="en-GB" dirty="0"/>
              <a:t>A </a:t>
            </a:r>
            <a:r>
              <a:rPr lang="en-GB" b="1" dirty="0"/>
              <a:t>mathematical relationship </a:t>
            </a:r>
            <a:r>
              <a:rPr lang="en-GB" dirty="0"/>
              <a:t>that exists between different variables</a:t>
            </a:r>
          </a:p>
          <a:p>
            <a:pPr lvl="1"/>
            <a:r>
              <a:rPr lang="en-GB" dirty="0"/>
              <a:t>a business model takes inputs like “number of users” and “number of employees” to outputs annual profit</a:t>
            </a:r>
          </a:p>
          <a:p>
            <a:pPr lvl="2"/>
            <a:r>
              <a:rPr lang="en-GB" dirty="0"/>
              <a:t>model based on simple mathematical relationships: profit is revenue minus expenses</a:t>
            </a:r>
          </a:p>
          <a:p>
            <a:pPr lvl="1"/>
            <a:r>
              <a:rPr lang="en-GB" dirty="0"/>
              <a:t>a cookbook recipe is a model that relates inputs like “number of eaters” to quantities of ingredients needed</a:t>
            </a:r>
          </a:p>
          <a:p>
            <a:pPr lvl="2"/>
            <a:r>
              <a:rPr lang="en-GB" dirty="0"/>
              <a:t>model based on trial and error, someone tried different combinations of ingredients</a:t>
            </a:r>
          </a:p>
          <a:p>
            <a:pPr lvl="2"/>
            <a:endParaRPr lang="en-GB" sz="1050" dirty="0"/>
          </a:p>
          <a:p>
            <a:pPr lvl="0"/>
            <a:r>
              <a:rPr lang="en-GB" dirty="0"/>
              <a:t>ML refers to </a:t>
            </a:r>
            <a:r>
              <a:rPr lang="en-GB" b="1" dirty="0"/>
              <a:t>creating and using models that are learned from data</a:t>
            </a:r>
          </a:p>
          <a:p>
            <a:pPr lvl="1"/>
            <a:r>
              <a:rPr lang="en-GB" dirty="0"/>
              <a:t>the goal is to use existing data to build models that can be used to predict new data</a:t>
            </a:r>
          </a:p>
          <a:p>
            <a:endParaRPr lang="en-GB" sz="1050" dirty="0"/>
          </a:p>
          <a:p>
            <a:r>
              <a:rPr lang="en-GB" dirty="0"/>
              <a:t>A computer program is said to learn from </a:t>
            </a:r>
            <a:r>
              <a:rPr lang="en-GB" b="1" dirty="0"/>
              <a:t>experience</a:t>
            </a:r>
            <a:r>
              <a:rPr lang="en-GB" dirty="0"/>
              <a:t> (E) with respect to some </a:t>
            </a:r>
            <a:r>
              <a:rPr lang="en-GB" b="1" dirty="0"/>
              <a:t>task</a:t>
            </a:r>
            <a:r>
              <a:rPr lang="en-GB" dirty="0"/>
              <a:t> (T) and some </a:t>
            </a:r>
            <a:r>
              <a:rPr lang="en-GB" b="1" dirty="0"/>
              <a:t>performance measure </a:t>
            </a:r>
            <a:r>
              <a:rPr lang="en-GB" dirty="0"/>
              <a:t>(P), if its performance on T, as measured by P, improves with experience E</a:t>
            </a:r>
            <a:br>
              <a:rPr lang="en-GB" i="1" dirty="0"/>
            </a:br>
            <a:r>
              <a:rPr lang="en-GB" dirty="0"/>
              <a:t>[Tom Mitchell, Machine Learning, 1998]</a:t>
            </a:r>
          </a:p>
          <a:p>
            <a:pPr lvl="1"/>
            <a:r>
              <a:rPr lang="en-GB" dirty="0"/>
              <a:t>Example: spam classification problem, the task is to predict emails as spam or not spam, the experience is the observed user labels as spam or not spam and the performance measure is the number of emails that are correctly predicted</a:t>
            </a:r>
          </a:p>
          <a:p>
            <a:pPr lvl="1"/>
            <a:endParaRPr lang="en-GB" dirty="0"/>
          </a:p>
        </p:txBody>
      </p:sp>
    </p:spTree>
    <p:extLst>
      <p:ext uri="{BB962C8B-B14F-4D97-AF65-F5344CB8AC3E}">
        <p14:creationId xmlns:p14="http://schemas.microsoft.com/office/powerpoint/2010/main" val="227701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9238E5A0-D13A-7695-47FA-983FBDD3C39A}"/>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A23F6B6F-36BC-CAF5-87F1-289CA2D7A8E7}"/>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Comparison</a:t>
            </a:r>
            <a:endParaRPr sz="4000" dirty="0"/>
          </a:p>
        </p:txBody>
      </p:sp>
      <p:sp>
        <p:nvSpPr>
          <p:cNvPr id="84" name="Google Shape;84;p14">
            <a:extLst>
              <a:ext uri="{FF2B5EF4-FFF2-40B4-BE49-F238E27FC236}">
                <a16:creationId xmlns:a16="http://schemas.microsoft.com/office/drawing/2014/main" id="{2297ECD0-9435-B6B7-9978-7668BC48E0AA}"/>
              </a:ext>
            </a:extLst>
          </p:cNvPr>
          <p:cNvSpPr txBox="1">
            <a:spLocks noGrp="1"/>
          </p:cNvSpPr>
          <p:nvPr>
            <p:ph type="body" idx="1"/>
          </p:nvPr>
        </p:nvSpPr>
        <p:spPr>
          <a:xfrm>
            <a:off x="162750" y="953001"/>
            <a:ext cx="8818500" cy="5515563"/>
          </a:xfrm>
          <a:prstGeom prst="rect">
            <a:avLst/>
          </a:prstGeom>
        </p:spPr>
        <p:txBody>
          <a:bodyPr spcFirstLastPara="1" wrap="square" lIns="91425" tIns="91425" rIns="91425" bIns="91425" anchor="t" anchorCtr="0">
            <a:noAutofit/>
          </a:bodyPr>
          <a:lstStyle/>
          <a:p>
            <a:pPr lvl="0"/>
            <a:r>
              <a:rPr lang="en-GB" dirty="0"/>
              <a:t>Traditional programming:</a:t>
            </a:r>
          </a:p>
          <a:p>
            <a:pPr lvl="0"/>
            <a:endParaRPr lang="en-GB" dirty="0"/>
          </a:p>
          <a:p>
            <a:pPr lvl="0"/>
            <a:endParaRPr lang="en-GB" dirty="0"/>
          </a:p>
          <a:p>
            <a:pPr lvl="0"/>
            <a:endParaRPr lang="en-GB" dirty="0"/>
          </a:p>
          <a:p>
            <a:pPr lvl="0"/>
            <a:endParaRPr lang="en-GB" dirty="0"/>
          </a:p>
          <a:p>
            <a:pPr marL="120650" lvl="0" indent="0">
              <a:buNone/>
            </a:pPr>
            <a:endParaRPr lang="en-GB" dirty="0"/>
          </a:p>
          <a:p>
            <a:pPr lvl="0"/>
            <a:endParaRPr lang="en-GB" dirty="0"/>
          </a:p>
          <a:p>
            <a:pPr lvl="0"/>
            <a:endParaRPr lang="en-GB" dirty="0"/>
          </a:p>
          <a:p>
            <a:pPr lvl="0"/>
            <a:endParaRPr lang="en-GB" dirty="0"/>
          </a:p>
          <a:p>
            <a:pPr lvl="0"/>
            <a:r>
              <a:rPr lang="en-GB" dirty="0"/>
              <a:t>Machine Learning:</a:t>
            </a:r>
          </a:p>
        </p:txBody>
      </p:sp>
      <p:pic>
        <p:nvPicPr>
          <p:cNvPr id="2" name="Immagine 1" descr="Immagine che contiene testo, calligrafia, Carattere, linea&#10;&#10;Descrizione generata automaticamente">
            <a:extLst>
              <a:ext uri="{FF2B5EF4-FFF2-40B4-BE49-F238E27FC236}">
                <a16:creationId xmlns:a16="http://schemas.microsoft.com/office/drawing/2014/main" id="{08FACDE6-756E-818C-F55E-A1E202B06BC1}"/>
              </a:ext>
            </a:extLst>
          </p:cNvPr>
          <p:cNvPicPr>
            <a:picLocks noChangeAspect="1"/>
          </p:cNvPicPr>
          <p:nvPr/>
        </p:nvPicPr>
        <p:blipFill>
          <a:blip r:embed="rId3"/>
          <a:stretch>
            <a:fillRect/>
          </a:stretch>
        </p:blipFill>
        <p:spPr>
          <a:xfrm>
            <a:off x="685800" y="1657820"/>
            <a:ext cx="7899052" cy="1771179"/>
          </a:xfrm>
          <a:prstGeom prst="rect">
            <a:avLst/>
          </a:prstGeom>
        </p:spPr>
      </p:pic>
      <p:pic>
        <p:nvPicPr>
          <p:cNvPr id="3" name="Immagine 2" descr="Immagine che contiene testo, calligrafia, Carattere, linea&#10;&#10;Descrizione generata automaticamente">
            <a:extLst>
              <a:ext uri="{FF2B5EF4-FFF2-40B4-BE49-F238E27FC236}">
                <a16:creationId xmlns:a16="http://schemas.microsoft.com/office/drawing/2014/main" id="{0BB361C3-62B1-DEBB-0BCB-EC58E3278863}"/>
              </a:ext>
            </a:extLst>
          </p:cNvPr>
          <p:cNvPicPr>
            <a:picLocks noChangeAspect="1"/>
          </p:cNvPicPr>
          <p:nvPr/>
        </p:nvPicPr>
        <p:blipFill>
          <a:blip r:embed="rId4"/>
          <a:stretch>
            <a:fillRect/>
          </a:stretch>
        </p:blipFill>
        <p:spPr>
          <a:xfrm>
            <a:off x="685800" y="4158655"/>
            <a:ext cx="7772400" cy="2309909"/>
          </a:xfrm>
          <a:prstGeom prst="rect">
            <a:avLst/>
          </a:prstGeom>
        </p:spPr>
      </p:pic>
    </p:spTree>
    <p:extLst>
      <p:ext uri="{BB962C8B-B14F-4D97-AF65-F5344CB8AC3E}">
        <p14:creationId xmlns:p14="http://schemas.microsoft.com/office/powerpoint/2010/main" val="3988490591"/>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8FA822B18A0634FB7342CF29752587A" ma:contentTypeVersion="12" ma:contentTypeDescription="Creare un nuovo documento." ma:contentTypeScope="" ma:versionID="4c8b1e8002f5a6c880c83187af115cef">
  <xsd:schema xmlns:xsd="http://www.w3.org/2001/XMLSchema" xmlns:xs="http://www.w3.org/2001/XMLSchema" xmlns:p="http://schemas.microsoft.com/office/2006/metadata/properties" xmlns:ns2="3bd0d43f-5e5b-43cd-b6fc-691bd77672c6" xmlns:ns3="e9b5433c-2372-4cb7-8bab-09518096b29b" targetNamespace="http://schemas.microsoft.com/office/2006/metadata/properties" ma:root="true" ma:fieldsID="618b708abf3b656f834d84e193700042" ns2:_="" ns3:_="">
    <xsd:import namespace="3bd0d43f-5e5b-43cd-b6fc-691bd77672c6"/>
    <xsd:import namespace="e9b5433c-2372-4cb7-8bab-09518096b2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0d43f-5e5b-43cd-b6fc-691bd77672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b5433c-2372-4cb7-8bab-09518096b2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4bbe8c-9a55-4d5f-b385-d948ddfe6c4d}" ma:internalName="TaxCatchAll" ma:showField="CatchAllData" ma:web="e9b5433c-2372-4cb7-8bab-09518096b2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b5433c-2372-4cb7-8bab-09518096b29b" xsi:nil="true"/>
    <lcf76f155ced4ddcb4097134ff3c332f xmlns="3bd0d43f-5e5b-43cd-b6fc-691bd77672c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310C0A5-DF5B-46D0-A14C-BB3150173742}"/>
</file>

<file path=customXml/itemProps2.xml><?xml version="1.0" encoding="utf-8"?>
<ds:datastoreItem xmlns:ds="http://schemas.openxmlformats.org/officeDocument/2006/customXml" ds:itemID="{51648AFB-1817-433C-AD1B-B84A16CD4B34}"/>
</file>

<file path=customXml/itemProps3.xml><?xml version="1.0" encoding="utf-8"?>
<ds:datastoreItem xmlns:ds="http://schemas.openxmlformats.org/officeDocument/2006/customXml" ds:itemID="{3277BCC5-7920-4DFC-ACB2-88345792351F}"/>
</file>

<file path=docProps/app.xml><?xml version="1.0" encoding="utf-8"?>
<Properties xmlns="http://schemas.openxmlformats.org/officeDocument/2006/extended-properties" xmlns:vt="http://schemas.openxmlformats.org/officeDocument/2006/docPropsVTypes">
  <TotalTime>20933</TotalTime>
  <Words>2471</Words>
  <Application>Microsoft Macintosh PowerPoint</Application>
  <PresentationFormat>Presentazione su schermo (4:3)</PresentationFormat>
  <Paragraphs>358</Paragraphs>
  <Slides>38</Slides>
  <Notes>38</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38</vt:i4>
      </vt:variant>
    </vt:vector>
  </HeadingPairs>
  <TitlesOfParts>
    <vt:vector size="42" baseType="lpstr">
      <vt:lpstr>Arial</vt:lpstr>
      <vt:lpstr>Open Sans</vt:lpstr>
      <vt:lpstr>Economica</vt:lpstr>
      <vt:lpstr>Luxe</vt:lpstr>
      <vt:lpstr>Overview</vt:lpstr>
      <vt:lpstr>Topics</vt:lpstr>
      <vt:lpstr>Traditional Programming (1)</vt:lpstr>
      <vt:lpstr>Traditional Programming (2)</vt:lpstr>
      <vt:lpstr>Machine Learning (1)</vt:lpstr>
      <vt:lpstr>Machine Learning (2)</vt:lpstr>
      <vt:lpstr>Machine Learning (3)</vt:lpstr>
      <vt:lpstr>Model definition</vt:lpstr>
      <vt:lpstr>Comparison</vt:lpstr>
      <vt:lpstr>A brief History of Neural Networks</vt:lpstr>
      <vt:lpstr>  Large, high-quality labelled datasets</vt:lpstr>
      <vt:lpstr>  Models are getting bigger and bigger</vt:lpstr>
      <vt:lpstr> Computing requirements are growing</vt:lpstr>
      <vt:lpstr> Parallelism help us!</vt:lpstr>
      <vt:lpstr> However, costs are out of control</vt:lpstr>
      <vt:lpstr>Big models</vt:lpstr>
      <vt:lpstr>Go tiny! (1)</vt:lpstr>
      <vt:lpstr>Go tiny! (2)</vt:lpstr>
      <vt:lpstr>Go tiny! (3)</vt:lpstr>
      <vt:lpstr>Supervised, Unsupervised, Reinforcement Learning</vt:lpstr>
      <vt:lpstr>Deep Learning</vt:lpstr>
      <vt:lpstr>Example: does money make people happy? (1)</vt:lpstr>
      <vt:lpstr>Example: does money make people happy? (2)</vt:lpstr>
      <vt:lpstr>Example: does money make people happy? (3)</vt:lpstr>
      <vt:lpstr>Example: does money make people happy? (4)</vt:lpstr>
      <vt:lpstr>Example: does money make people happy? (5)</vt:lpstr>
      <vt:lpstr>Challenges: Insufficient Quantity of Data</vt:lpstr>
      <vt:lpstr>Challenges: Nonrepresentative Dataset (1)</vt:lpstr>
      <vt:lpstr>Challenges: Nonrepresentative Dataset (2)</vt:lpstr>
      <vt:lpstr>Challenges: Poor-Quality Data</vt:lpstr>
      <vt:lpstr>Challenges: Overfitting (1)</vt:lpstr>
      <vt:lpstr>Challenges: Overfitting (2)</vt:lpstr>
      <vt:lpstr>Challenges: Overfitting (3)</vt:lpstr>
      <vt:lpstr>Challenges: Underfitting</vt:lpstr>
      <vt:lpstr>Testing</vt:lpstr>
      <vt:lpstr>Bias and Variance</vt:lpstr>
      <vt:lpstr>Validation</vt:lpstr>
      <vt:lpstr>No free-lunch theorem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Abstraction</dc:title>
  <dc:subject/>
  <dc:creator/>
  <cp:keywords/>
  <dc:description/>
  <cp:lastModifiedBy>Riccardo Berta</cp:lastModifiedBy>
  <cp:revision>53</cp:revision>
  <dcterms:modified xsi:type="dcterms:W3CDTF">2024-10-03T10:43:55Z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0x010100B8FA822B18A0634FB7342CF29752587A</vt:lpwstr>
  </property>
</Properties>
</file>